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Montserrat Bold" charset="1" panose="00000800000000000000"/>
      <p:regular r:id="rId28"/>
    </p:embeddedFont>
    <p:embeddedFont>
      <p:font typeface="Montserrat" charset="1" panose="00000500000000000000"/>
      <p:regular r:id="rId29"/>
    </p:embeddedFont>
    <p:embeddedFont>
      <p:font typeface="Montserrat Italics" charset="1" panose="00000500000000000000"/>
      <p:regular r:id="rId30"/>
    </p:embeddedFont>
    <p:embeddedFont>
      <p:font typeface="Open Sans" charset="1" panose="020B0606030504020204"/>
      <p:regular r:id="rId31"/>
    </p:embeddedFont>
    <p:embeddedFont>
      <p:font typeface="Montserrat Light Bold" charset="1" panose="0000080000000000000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3.png>
</file>

<file path=ppt/media/image4.svg>
</file>

<file path=ppt/media/image5.pn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3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2872211" y="-2776467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840407" y="651919"/>
            <a:ext cx="1062506" cy="106250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48605" y="5767332"/>
            <a:ext cx="3799982" cy="379998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6651140"/>
            <a:ext cx="2595104" cy="2595104"/>
          </a:xfrm>
          <a:custGeom>
            <a:avLst/>
            <a:gdLst/>
            <a:ahLst/>
            <a:cxnLst/>
            <a:rect r="r" b="b" t="t" l="l"/>
            <a:pathLst>
              <a:path h="2595104" w="2595104">
                <a:moveTo>
                  <a:pt x="0" y="0"/>
                </a:moveTo>
                <a:lnTo>
                  <a:pt x="2595104" y="0"/>
                </a:lnTo>
                <a:lnTo>
                  <a:pt x="2595104" y="2595104"/>
                </a:lnTo>
                <a:lnTo>
                  <a:pt x="0" y="25951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895350"/>
            <a:ext cx="10072534" cy="3815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39"/>
              </a:lnSpc>
            </a:pPr>
            <a:r>
              <a:rPr lang="en-US" sz="65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SABD - A.Y. </a:t>
            </a:r>
            <a:r>
              <a:rPr lang="en-US" sz="65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2023/24 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2</a:t>
            </a:r>
            <a:r>
              <a:rPr lang="en-US" sz="5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 Real-time Analysis of Disk Monitoring Events with Apache Flink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086350"/>
            <a:ext cx="7173539" cy="1136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Giulio Appetito</a:t>
            </a:r>
          </a:p>
          <a:p>
            <a:pPr algn="l">
              <a:lnSpc>
                <a:spcPts val="4632"/>
              </a:lnSpc>
              <a:spcBef>
                <a:spcPct val="0"/>
              </a:spcBef>
            </a:pPr>
            <a:r>
              <a:rPr lang="en-US" sz="330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0321669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11199022" y="2584099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2" y="0"/>
                </a:lnTo>
                <a:lnTo>
                  <a:pt x="12389412" y="10763301"/>
                </a:lnTo>
                <a:lnTo>
                  <a:pt x="0" y="107633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36297" y="1932113"/>
            <a:ext cx="8706723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Query 2 - overview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36297" y="3071864"/>
            <a:ext cx="6993192" cy="4442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Q2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Objectives: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Calculate real-time ranking of top 10 vaults with highest failures per day.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Report: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Timestamp 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Number of failures per vault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odel and serial number of failed hard disks</a:t>
            </a:r>
          </a:p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Time Windows: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1 day (event time)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3 days (event time)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From the beginning of the dataset (23 days)</a:t>
            </a:r>
          </a:p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204840" y="2080810"/>
            <a:ext cx="538179" cy="685182"/>
          </a:xfrm>
          <a:custGeom>
            <a:avLst/>
            <a:gdLst/>
            <a:ahLst/>
            <a:cxnLst/>
            <a:rect r="r" b="b" t="t" l="l"/>
            <a:pathLst>
              <a:path h="685182" w="538179">
                <a:moveTo>
                  <a:pt x="0" y="0"/>
                </a:moveTo>
                <a:lnTo>
                  <a:pt x="538179" y="0"/>
                </a:lnTo>
                <a:lnTo>
                  <a:pt x="538179" y="685182"/>
                </a:lnTo>
                <a:lnTo>
                  <a:pt x="0" y="6851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-5662806" y="-7948209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1" y="0"/>
                </a:lnTo>
                <a:lnTo>
                  <a:pt x="12389411" y="10763301"/>
                </a:lnTo>
                <a:lnTo>
                  <a:pt x="0" y="107633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36297" y="1932113"/>
            <a:ext cx="8706723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Query 2 - schema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2204840" y="2080810"/>
            <a:ext cx="538179" cy="685182"/>
          </a:xfrm>
          <a:custGeom>
            <a:avLst/>
            <a:gdLst/>
            <a:ahLst/>
            <a:cxnLst/>
            <a:rect r="r" b="b" t="t" l="l"/>
            <a:pathLst>
              <a:path h="685182" w="538179">
                <a:moveTo>
                  <a:pt x="0" y="0"/>
                </a:moveTo>
                <a:lnTo>
                  <a:pt x="538179" y="0"/>
                </a:lnTo>
                <a:lnTo>
                  <a:pt x="538179" y="685182"/>
                </a:lnTo>
                <a:lnTo>
                  <a:pt x="0" y="6851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280272" y="4721633"/>
            <a:ext cx="1496857" cy="1499246"/>
            <a:chOff x="0" y="0"/>
            <a:chExt cx="857605" cy="85897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0CC0D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Source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036297" y="8508677"/>
            <a:ext cx="1496857" cy="1499246"/>
            <a:chOff x="0" y="0"/>
            <a:chExt cx="857605" cy="85897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0CC0D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Sink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102777" y="4721633"/>
            <a:ext cx="1496857" cy="1499246"/>
            <a:chOff x="0" y="0"/>
            <a:chExt cx="857605" cy="85897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4B33E8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Timestamp and watermark</a:t>
              </a:r>
            </a:p>
          </p:txBody>
        </p:sp>
      </p:grpSp>
      <p:sp>
        <p:nvSpPr>
          <p:cNvPr name="AutoShape 14" id="14"/>
          <p:cNvSpPr/>
          <p:nvPr/>
        </p:nvSpPr>
        <p:spPr>
          <a:xfrm>
            <a:off x="1777128" y="5471256"/>
            <a:ext cx="32564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5" id="15"/>
          <p:cNvGrpSpPr/>
          <p:nvPr/>
        </p:nvGrpSpPr>
        <p:grpSpPr>
          <a:xfrm rot="0">
            <a:off x="4036297" y="4721633"/>
            <a:ext cx="1496857" cy="1499246"/>
            <a:chOff x="0" y="0"/>
            <a:chExt cx="857605" cy="85897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Filter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997568" y="4721633"/>
            <a:ext cx="1496857" cy="1499246"/>
            <a:chOff x="0" y="0"/>
            <a:chExt cx="857605" cy="85897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Map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8069853" y="4721633"/>
            <a:ext cx="1496857" cy="1499246"/>
            <a:chOff x="0" y="0"/>
            <a:chExt cx="857605" cy="85897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Key_By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1586566" y="2984665"/>
            <a:ext cx="1496857" cy="1499246"/>
            <a:chOff x="0" y="0"/>
            <a:chExt cx="857605" cy="85897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ReduceFunction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1652855" y="4702583"/>
            <a:ext cx="1496857" cy="1499246"/>
            <a:chOff x="0" y="0"/>
            <a:chExt cx="857605" cy="858974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ReduceFunction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1652855" y="6849603"/>
            <a:ext cx="1496857" cy="1499246"/>
            <a:chOff x="0" y="0"/>
            <a:chExt cx="857605" cy="858974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ReduceFunction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4706784" y="4702583"/>
            <a:ext cx="1496857" cy="1499246"/>
            <a:chOff x="0" y="0"/>
            <a:chExt cx="857605" cy="858974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AggregateFunction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4706784" y="8508677"/>
            <a:ext cx="1496857" cy="1499246"/>
            <a:chOff x="0" y="0"/>
            <a:chExt cx="857605" cy="858974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ProcessAllWindowFunction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8069853" y="8508677"/>
            <a:ext cx="1496857" cy="1499246"/>
            <a:chOff x="0" y="0"/>
            <a:chExt cx="857605" cy="858974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Map</a:t>
              </a:r>
            </a:p>
          </p:txBody>
        </p:sp>
      </p:grpSp>
      <p:sp>
        <p:nvSpPr>
          <p:cNvPr name="AutoShape 42" id="42"/>
          <p:cNvSpPr/>
          <p:nvPr/>
        </p:nvSpPr>
        <p:spPr>
          <a:xfrm>
            <a:off x="3599634" y="5471256"/>
            <a:ext cx="43666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3" id="43"/>
          <p:cNvSpPr/>
          <p:nvPr/>
        </p:nvSpPr>
        <p:spPr>
          <a:xfrm>
            <a:off x="5533153" y="5471256"/>
            <a:ext cx="464414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4" id="44"/>
          <p:cNvSpPr/>
          <p:nvPr/>
        </p:nvSpPr>
        <p:spPr>
          <a:xfrm>
            <a:off x="7494424" y="5471256"/>
            <a:ext cx="57542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5" id="45"/>
          <p:cNvSpPr/>
          <p:nvPr/>
        </p:nvSpPr>
        <p:spPr>
          <a:xfrm flipV="true">
            <a:off x="9566709" y="3734287"/>
            <a:ext cx="2019857" cy="173696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6" id="46"/>
          <p:cNvSpPr/>
          <p:nvPr/>
        </p:nvSpPr>
        <p:spPr>
          <a:xfrm flipV="true">
            <a:off x="9566709" y="5452206"/>
            <a:ext cx="2086146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7" id="47"/>
          <p:cNvSpPr/>
          <p:nvPr/>
        </p:nvSpPr>
        <p:spPr>
          <a:xfrm>
            <a:off x="9566709" y="5471256"/>
            <a:ext cx="2086146" cy="212797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8" id="48"/>
          <p:cNvSpPr/>
          <p:nvPr/>
        </p:nvSpPr>
        <p:spPr>
          <a:xfrm>
            <a:off x="13149712" y="5452206"/>
            <a:ext cx="155707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9" id="49"/>
          <p:cNvSpPr/>
          <p:nvPr/>
        </p:nvSpPr>
        <p:spPr>
          <a:xfrm>
            <a:off x="13083423" y="3734287"/>
            <a:ext cx="1623361" cy="171791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0" id="50"/>
          <p:cNvSpPr/>
          <p:nvPr/>
        </p:nvSpPr>
        <p:spPr>
          <a:xfrm flipV="true">
            <a:off x="13149712" y="5452206"/>
            <a:ext cx="1557072" cy="214702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1" id="51"/>
          <p:cNvSpPr/>
          <p:nvPr/>
        </p:nvSpPr>
        <p:spPr>
          <a:xfrm>
            <a:off x="15455212" y="6201829"/>
            <a:ext cx="0" cy="230684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2" id="52"/>
          <p:cNvSpPr/>
          <p:nvPr/>
        </p:nvSpPr>
        <p:spPr>
          <a:xfrm flipH="true">
            <a:off x="9566709" y="9258300"/>
            <a:ext cx="5140074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3" id="53"/>
          <p:cNvSpPr/>
          <p:nvPr/>
        </p:nvSpPr>
        <p:spPr>
          <a:xfrm flipH="true">
            <a:off x="5533153" y="9258300"/>
            <a:ext cx="253669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54" id="54"/>
          <p:cNvGrpSpPr/>
          <p:nvPr/>
        </p:nvGrpSpPr>
        <p:grpSpPr>
          <a:xfrm rot="0">
            <a:off x="9566709" y="3935208"/>
            <a:ext cx="1557072" cy="881674"/>
            <a:chOff x="0" y="0"/>
            <a:chExt cx="410093" cy="232211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410093" cy="232211"/>
            </a:xfrm>
            <a:custGeom>
              <a:avLst/>
              <a:gdLst/>
              <a:ahLst/>
              <a:cxnLst/>
              <a:rect r="r" b="b" t="t" l="l"/>
              <a:pathLst>
                <a:path h="232211" w="410093">
                  <a:moveTo>
                    <a:pt x="0" y="0"/>
                  </a:moveTo>
                  <a:lnTo>
                    <a:pt x="410093" y="0"/>
                  </a:lnTo>
                  <a:lnTo>
                    <a:pt x="410093" y="232211"/>
                  </a:lnTo>
                  <a:lnTo>
                    <a:pt x="0" y="232211"/>
                  </a:lnTo>
                  <a:close/>
                </a:path>
              </a:pathLst>
            </a:custGeom>
            <a:solidFill>
              <a:srgbClr val="CB6CE6"/>
            </a:solidFill>
          </p:spPr>
        </p:sp>
        <p:sp>
          <p:nvSpPr>
            <p:cNvPr name="TextBox 56" id="56"/>
            <p:cNvSpPr txBox="true"/>
            <p:nvPr/>
          </p:nvSpPr>
          <p:spPr>
            <a:xfrm>
              <a:off x="0" y="-28575"/>
              <a:ext cx="410093" cy="2607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window</a:t>
              </a:r>
            </a:p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TumblingEventTimeWindows</a:t>
              </a:r>
            </a:p>
          </p:txBody>
        </p:sp>
      </p:grpSp>
      <p:grpSp>
        <p:nvGrpSpPr>
          <p:cNvPr name="Group 57" id="57"/>
          <p:cNvGrpSpPr/>
          <p:nvPr/>
        </p:nvGrpSpPr>
        <p:grpSpPr>
          <a:xfrm rot="0">
            <a:off x="13149712" y="3734287"/>
            <a:ext cx="1557072" cy="881674"/>
            <a:chOff x="0" y="0"/>
            <a:chExt cx="410093" cy="232211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410093" cy="232211"/>
            </a:xfrm>
            <a:custGeom>
              <a:avLst/>
              <a:gdLst/>
              <a:ahLst/>
              <a:cxnLst/>
              <a:rect r="r" b="b" t="t" l="l"/>
              <a:pathLst>
                <a:path h="232211" w="410093">
                  <a:moveTo>
                    <a:pt x="0" y="0"/>
                  </a:moveTo>
                  <a:lnTo>
                    <a:pt x="410093" y="0"/>
                  </a:lnTo>
                  <a:lnTo>
                    <a:pt x="410093" y="232211"/>
                  </a:lnTo>
                  <a:lnTo>
                    <a:pt x="0" y="232211"/>
                  </a:lnTo>
                  <a:close/>
                </a:path>
              </a:pathLst>
            </a:custGeom>
            <a:solidFill>
              <a:srgbClr val="CB6CE6"/>
            </a:solidFill>
          </p:spPr>
        </p:sp>
        <p:sp>
          <p:nvSpPr>
            <p:cNvPr name="TextBox 59" id="59"/>
            <p:cNvSpPr txBox="true"/>
            <p:nvPr/>
          </p:nvSpPr>
          <p:spPr>
            <a:xfrm>
              <a:off x="0" y="-28575"/>
              <a:ext cx="410093" cy="2607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window_all TumblingEventTimeWindows</a:t>
              </a:r>
            </a:p>
          </p:txBody>
        </p:sp>
      </p:grpSp>
      <p:sp>
        <p:nvSpPr>
          <p:cNvPr name="TextBox 60" id="60"/>
          <p:cNvSpPr txBox="true"/>
          <p:nvPr/>
        </p:nvSpPr>
        <p:spPr>
          <a:xfrm rot="0">
            <a:off x="4206974" y="6278029"/>
            <a:ext cx="1155502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Filter failures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5815332" y="6278029"/>
            <a:ext cx="1861328" cy="1019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Map to Tuple (vault_id, failures_count, failed_disks)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8133860" y="6354229"/>
            <a:ext cx="1442145" cy="24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Key By vault_id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1044204" y="8472599"/>
            <a:ext cx="2321272" cy="24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Reduce Failures Per Day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15679315" y="4345714"/>
            <a:ext cx="2312343" cy="24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Aggregate Top 10 Vaults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14115759" y="9979348"/>
            <a:ext cx="2678906" cy="24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Process Aggregated Results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8133860" y="8226340"/>
            <a:ext cx="1472059" cy="24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Convert to Row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4286374" y="8187017"/>
            <a:ext cx="996702" cy="24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Kafka Sink</a:t>
            </a:r>
          </a:p>
        </p:txBody>
      </p:sp>
      <p:sp>
        <p:nvSpPr>
          <p:cNvPr name="TextBox 68" id="68"/>
          <p:cNvSpPr txBox="true"/>
          <p:nvPr/>
        </p:nvSpPr>
        <p:spPr>
          <a:xfrm rot="0">
            <a:off x="405110" y="6354229"/>
            <a:ext cx="1247180" cy="24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Kafka Source</a:t>
            </a:r>
          </a:p>
        </p:txBody>
      </p:sp>
      <p:sp>
        <p:nvSpPr>
          <p:cNvPr name="TextBox 69" id="69"/>
          <p:cNvSpPr txBox="true"/>
          <p:nvPr/>
        </p:nvSpPr>
        <p:spPr>
          <a:xfrm rot="5400000">
            <a:off x="12205026" y="6245158"/>
            <a:ext cx="62894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...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11199022" y="2584099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2" y="0"/>
                </a:lnTo>
                <a:lnTo>
                  <a:pt x="12389412" y="10763301"/>
                </a:lnTo>
                <a:lnTo>
                  <a:pt x="0" y="107633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36297" y="1932113"/>
            <a:ext cx="8706723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Query 2 - Steps(1-5)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36297" y="3071864"/>
            <a:ext cx="6993192" cy="7042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1.Sour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ce: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KafkaConsumer reads tuples from hdd_events topic, using Row_Named in deserialization schema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Timestamp and Watermark: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Custom TimestampAssigner converts date to milliseconds.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Watermark strategy set as  </a:t>
            </a:r>
            <a:r>
              <a:rPr lang="en-US" sz="20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for_monotonous_timestamps()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Filter: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Retain records with failure set to True.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Map: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Retain necessary fields:</a:t>
            </a:r>
          </a:p>
          <a:p>
            <a:pPr algn="l" marL="1355885" indent="-338971" lvl="3">
              <a:lnSpc>
                <a:spcPts val="2930"/>
              </a:lnSpc>
              <a:spcBef>
                <a:spcPct val="0"/>
              </a:spcBef>
              <a:buFont typeface="Arial"/>
              <a:buChar char="￭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Tuple: (vault_id, 1, [model, serial_number])</a:t>
            </a:r>
          </a:p>
          <a:p>
            <a:pPr algn="l" marL="1355885" indent="-338971" lvl="3">
              <a:lnSpc>
                <a:spcPts val="2930"/>
              </a:lnSpc>
              <a:spcBef>
                <a:spcPct val="0"/>
              </a:spcBef>
              <a:buFont typeface="Arial"/>
              <a:buChar char="￭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1 stands for a single failure.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5.Key By: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Key stream by </a:t>
            </a:r>
            <a:r>
              <a:rPr lang="en-US" sz="20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vault_id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204840" y="2080810"/>
            <a:ext cx="538179" cy="685182"/>
          </a:xfrm>
          <a:custGeom>
            <a:avLst/>
            <a:gdLst/>
            <a:ahLst/>
            <a:cxnLst/>
            <a:rect r="r" b="b" t="t" l="l"/>
            <a:pathLst>
              <a:path h="685182" w="538179">
                <a:moveTo>
                  <a:pt x="0" y="0"/>
                </a:moveTo>
                <a:lnTo>
                  <a:pt x="538179" y="0"/>
                </a:lnTo>
                <a:lnTo>
                  <a:pt x="538179" y="685182"/>
                </a:lnTo>
                <a:lnTo>
                  <a:pt x="0" y="6851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11199022" y="2584099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2" y="0"/>
                </a:lnTo>
                <a:lnTo>
                  <a:pt x="12389412" y="10763301"/>
                </a:lnTo>
                <a:lnTo>
                  <a:pt x="0" y="107633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36297" y="1932113"/>
            <a:ext cx="8706723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Query 2 - Steps(5-8)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36297" y="3151647"/>
            <a:ext cx="6993192" cy="4814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6.W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indow: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Apply T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umblingEventTimeWindows of 1 day.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7.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ReduceFunction: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Apply V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aultFailuresPerDayReduceFunction: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Receives two tuples.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Sums fa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ilure counts.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Concatenates lists of failed disks.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Returns tuple: (vault_id, failure_count, failed_disks).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8.Window: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Apply TumblingEventTimeWindows of 1, 3, and 23 days by means of </a:t>
            </a:r>
            <a:r>
              <a:rPr lang="en-US" sz="20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window_all 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204840" y="2080810"/>
            <a:ext cx="538179" cy="685182"/>
          </a:xfrm>
          <a:custGeom>
            <a:avLst/>
            <a:gdLst/>
            <a:ahLst/>
            <a:cxnLst/>
            <a:rect r="r" b="b" t="t" l="l"/>
            <a:pathLst>
              <a:path h="685182" w="538179">
                <a:moveTo>
                  <a:pt x="0" y="0"/>
                </a:moveTo>
                <a:lnTo>
                  <a:pt x="538179" y="0"/>
                </a:lnTo>
                <a:lnTo>
                  <a:pt x="538179" y="685182"/>
                </a:lnTo>
                <a:lnTo>
                  <a:pt x="0" y="6851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11983908" y="2016309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2" y="0"/>
                </a:lnTo>
                <a:lnTo>
                  <a:pt x="12389412" y="10763301"/>
                </a:lnTo>
                <a:lnTo>
                  <a:pt x="0" y="107633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26283" y="1019175"/>
            <a:ext cx="8706723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Query 2 - Steps(9-12)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261917" y="2294435"/>
            <a:ext cx="7035456" cy="82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9"/>
              </a:lnSpc>
              <a:spcBef>
                <a:spcPct val="0"/>
              </a:spcBef>
            </a:pPr>
            <a:r>
              <a:rPr lang="en-US" sz="1671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9.</a:t>
            </a:r>
            <a:r>
              <a:rPr lang="en-US" sz="1671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Aggregat</a:t>
            </a:r>
            <a:r>
              <a:rPr lang="en-US" sz="1671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eFunction:</a:t>
            </a:r>
          </a:p>
          <a:p>
            <a:pPr algn="l" marL="360784" indent="-180392" lvl="1">
              <a:lnSpc>
                <a:spcPts val="2339"/>
              </a:lnSpc>
              <a:spcBef>
                <a:spcPct val="0"/>
              </a:spcBef>
              <a:buFont typeface="Arial"/>
              <a:buChar char="•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FailuresAggregateFunction:</a:t>
            </a:r>
          </a:p>
          <a:p>
            <a:pPr algn="l" marL="721569" indent="-240523" lvl="2">
              <a:lnSpc>
                <a:spcPts val="2339"/>
              </a:lnSpc>
              <a:spcBef>
                <a:spcPct val="0"/>
              </a:spcBef>
              <a:buFont typeface="Arial"/>
              <a:buChar char="⚬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Accumulator: List of v</a:t>
            </a: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aults, their failure counts and failed disks.</a:t>
            </a:r>
          </a:p>
          <a:p>
            <a:pPr algn="l" marL="721569" indent="-240523" lvl="2">
              <a:lnSpc>
                <a:spcPts val="2339"/>
              </a:lnSpc>
              <a:spcBef>
                <a:spcPct val="0"/>
              </a:spcBef>
              <a:buFont typeface="Arial"/>
              <a:buChar char="⚬"/>
            </a:pPr>
            <a:r>
              <a:rPr lang="en-US" sz="1671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add() </a:t>
            </a: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Function:</a:t>
            </a:r>
          </a:p>
          <a:p>
            <a:pPr algn="l" marL="1082353" indent="-270588" lvl="3">
              <a:lnSpc>
                <a:spcPts val="2339"/>
              </a:lnSpc>
              <a:spcBef>
                <a:spcPct val="0"/>
              </a:spcBef>
              <a:buFont typeface="Arial"/>
              <a:buChar char="￭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Updat</a:t>
            </a: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es existing vault entry if new</a:t>
            </a: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 fa</a:t>
            </a: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ilure count is higher.</a:t>
            </a:r>
          </a:p>
          <a:p>
            <a:pPr algn="l" marL="1082353" indent="-270588" lvl="3">
              <a:lnSpc>
                <a:spcPts val="2339"/>
              </a:lnSpc>
              <a:spcBef>
                <a:spcPct val="0"/>
              </a:spcBef>
              <a:buFont typeface="Arial"/>
              <a:buChar char="￭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Adds new e</a:t>
            </a: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ntry if vault not already in accumulator.</a:t>
            </a:r>
          </a:p>
          <a:p>
            <a:pPr algn="l" marL="1082353" indent="-270588" lvl="3">
              <a:lnSpc>
                <a:spcPts val="2339"/>
              </a:lnSpc>
              <a:spcBef>
                <a:spcPct val="0"/>
              </a:spcBef>
              <a:buFont typeface="Arial"/>
              <a:buChar char="￭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Sorts accumulator by failure count.</a:t>
            </a:r>
          </a:p>
          <a:p>
            <a:pPr algn="l" marL="1082353" indent="-270588" lvl="3">
              <a:lnSpc>
                <a:spcPts val="2339"/>
              </a:lnSpc>
              <a:spcBef>
                <a:spcPct val="0"/>
              </a:spcBef>
              <a:buFont typeface="Arial"/>
              <a:buChar char="￭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Returns top 10 entries.</a:t>
            </a:r>
          </a:p>
          <a:p>
            <a:pPr algn="l" marL="721569" indent="-240523" lvl="2">
              <a:lnSpc>
                <a:spcPts val="2339"/>
              </a:lnSpc>
              <a:spcBef>
                <a:spcPct val="0"/>
              </a:spcBef>
              <a:buFont typeface="Arial"/>
              <a:buChar char="⚬"/>
            </a:pPr>
            <a:r>
              <a:rPr lang="en-US" sz="1671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merge() </a:t>
            </a: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Function:</a:t>
            </a:r>
          </a:p>
          <a:p>
            <a:pPr algn="l" marL="1082353" indent="-270588" lvl="3">
              <a:lnSpc>
                <a:spcPts val="2339"/>
              </a:lnSpc>
              <a:spcBef>
                <a:spcPct val="0"/>
              </a:spcBef>
              <a:buFont typeface="Arial"/>
              <a:buChar char="￭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Combines two accumulators.</a:t>
            </a:r>
          </a:p>
          <a:p>
            <a:pPr algn="l" marL="1082353" indent="-270588" lvl="3">
              <a:lnSpc>
                <a:spcPts val="2339"/>
              </a:lnSpc>
              <a:spcBef>
                <a:spcPct val="0"/>
              </a:spcBef>
              <a:buFont typeface="Arial"/>
              <a:buChar char="￭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Keeps entry with maximum failure count for each vault.</a:t>
            </a:r>
          </a:p>
          <a:p>
            <a:pPr algn="l" marL="1082353" indent="-270588" lvl="3">
              <a:lnSpc>
                <a:spcPts val="2339"/>
              </a:lnSpc>
              <a:spcBef>
                <a:spcPct val="0"/>
              </a:spcBef>
              <a:buFont typeface="Arial"/>
              <a:buChar char="￭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Converts dictionary back to list.</a:t>
            </a:r>
          </a:p>
          <a:p>
            <a:pPr algn="l" marL="1082353" indent="-270588" lvl="3">
              <a:lnSpc>
                <a:spcPts val="2339"/>
              </a:lnSpc>
              <a:spcBef>
                <a:spcPct val="0"/>
              </a:spcBef>
              <a:buFont typeface="Arial"/>
              <a:buChar char="￭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Sorts list and returns top 10 entries.</a:t>
            </a:r>
          </a:p>
          <a:p>
            <a:pPr algn="l" marL="721569" indent="-240523" lvl="2">
              <a:lnSpc>
                <a:spcPts val="2339"/>
              </a:lnSpc>
              <a:spcBef>
                <a:spcPct val="0"/>
              </a:spcBef>
              <a:buFont typeface="Arial"/>
              <a:buChar char="⚬"/>
            </a:pPr>
            <a:r>
              <a:rPr lang="en-US" sz="1671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get_result()</a:t>
            </a: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 Function:</a:t>
            </a:r>
          </a:p>
          <a:p>
            <a:pPr algn="l" marL="1082353" indent="-270588" lvl="3">
              <a:lnSpc>
                <a:spcPts val="2339"/>
              </a:lnSpc>
              <a:spcBef>
                <a:spcPct val="0"/>
              </a:spcBef>
              <a:buFont typeface="Arial"/>
              <a:buChar char="￭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Returns the ranking accumulator.</a:t>
            </a:r>
          </a:p>
          <a:p>
            <a:pPr algn="l">
              <a:lnSpc>
                <a:spcPts val="2339"/>
              </a:lnSpc>
              <a:spcBef>
                <a:spcPct val="0"/>
              </a:spcBef>
            </a:pPr>
            <a:r>
              <a:rPr lang="en-US" sz="1671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10. ProcessAllWindowFunction:</a:t>
            </a:r>
          </a:p>
          <a:p>
            <a:pPr algn="l" marL="360784" indent="-180392" lvl="1">
              <a:lnSpc>
                <a:spcPts val="2339"/>
              </a:lnSpc>
              <a:spcBef>
                <a:spcPct val="0"/>
              </a:spcBef>
              <a:buFont typeface="Arial"/>
              <a:buChar char="•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Applies timestamp from beginning of window.</a:t>
            </a:r>
          </a:p>
          <a:p>
            <a:pPr algn="l" marL="360784" indent="-180392" lvl="1">
              <a:lnSpc>
                <a:spcPts val="2339"/>
              </a:lnSpc>
              <a:spcBef>
                <a:spcPct val="0"/>
              </a:spcBef>
              <a:buFont typeface="Arial"/>
              <a:buChar char="•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Returns tuple: (window.start, ranking).</a:t>
            </a:r>
          </a:p>
          <a:p>
            <a:pPr algn="l">
              <a:lnSpc>
                <a:spcPts val="2339"/>
              </a:lnSpc>
              <a:spcBef>
                <a:spcPct val="0"/>
              </a:spcBef>
            </a:pPr>
            <a:r>
              <a:rPr lang="en-US" sz="1671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11.Map:</a:t>
            </a:r>
          </a:p>
          <a:p>
            <a:pPr algn="l" marL="360784" indent="-180392" lvl="1">
              <a:lnSpc>
                <a:spcPts val="2339"/>
              </a:lnSpc>
              <a:spcBef>
                <a:spcPct val="0"/>
              </a:spcBef>
              <a:buFont typeface="Arial"/>
              <a:buChar char="•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Converts tuples to rows for serialization schema compliance.</a:t>
            </a:r>
          </a:p>
          <a:p>
            <a:pPr algn="l">
              <a:lnSpc>
                <a:spcPts val="2339"/>
              </a:lnSpc>
              <a:spcBef>
                <a:spcPct val="0"/>
              </a:spcBef>
            </a:pPr>
            <a:r>
              <a:rPr lang="en-US" sz="1671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12.Sink:</a:t>
            </a:r>
          </a:p>
          <a:p>
            <a:pPr algn="l" marL="360784" indent="-180392" lvl="1">
              <a:lnSpc>
                <a:spcPts val="2339"/>
              </a:lnSpc>
              <a:spcBef>
                <a:spcPct val="0"/>
              </a:spcBef>
              <a:buFont typeface="Arial"/>
              <a:buChar char="•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Routes results to specific KafkaProducer for each window length.</a:t>
            </a:r>
          </a:p>
          <a:p>
            <a:pPr algn="l" marL="360784" indent="-180392" lvl="1">
              <a:lnSpc>
                <a:spcPts val="2339"/>
              </a:lnSpc>
              <a:spcBef>
                <a:spcPct val="0"/>
              </a:spcBef>
              <a:buFont typeface="Arial"/>
              <a:buChar char="•"/>
            </a:pPr>
            <a:r>
              <a:rPr lang="en-US" sz="1671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Sends results to respective Kafka topics for consumer reading.</a:t>
            </a:r>
          </a:p>
          <a:p>
            <a:pPr algn="l">
              <a:lnSpc>
                <a:spcPts val="233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2339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204840" y="2080810"/>
            <a:ext cx="538179" cy="685182"/>
          </a:xfrm>
          <a:custGeom>
            <a:avLst/>
            <a:gdLst/>
            <a:ahLst/>
            <a:cxnLst/>
            <a:rect r="r" b="b" t="t" l="l"/>
            <a:pathLst>
              <a:path h="685182" w="538179">
                <a:moveTo>
                  <a:pt x="0" y="0"/>
                </a:moveTo>
                <a:lnTo>
                  <a:pt x="538179" y="0"/>
                </a:lnTo>
                <a:lnTo>
                  <a:pt x="538179" y="685182"/>
                </a:lnTo>
                <a:lnTo>
                  <a:pt x="0" y="6851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13119488" y="3876649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1" y="0"/>
                </a:lnTo>
                <a:lnTo>
                  <a:pt x="12389411" y="10763302"/>
                </a:lnTo>
                <a:lnTo>
                  <a:pt x="0" y="107633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36297" y="1932113"/>
            <a:ext cx="9207714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Query 2 - DAG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491310" y="2080810"/>
            <a:ext cx="538179" cy="685182"/>
          </a:xfrm>
          <a:custGeom>
            <a:avLst/>
            <a:gdLst/>
            <a:ahLst/>
            <a:cxnLst/>
            <a:rect r="r" b="b" t="t" l="l"/>
            <a:pathLst>
              <a:path h="685182" w="538179">
                <a:moveTo>
                  <a:pt x="0" y="0"/>
                </a:moveTo>
                <a:lnTo>
                  <a:pt x="538179" y="0"/>
                </a:lnTo>
                <a:lnTo>
                  <a:pt x="538179" y="685182"/>
                </a:lnTo>
                <a:lnTo>
                  <a:pt x="0" y="6851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3333819"/>
            <a:ext cx="11741519" cy="6953181"/>
          </a:xfrm>
          <a:custGeom>
            <a:avLst/>
            <a:gdLst/>
            <a:ahLst/>
            <a:cxnLst/>
            <a:rect r="r" b="b" t="t" l="l"/>
            <a:pathLst>
              <a:path h="6953181" w="11741519">
                <a:moveTo>
                  <a:pt x="0" y="0"/>
                </a:moveTo>
                <a:lnTo>
                  <a:pt x="11741519" y="0"/>
                </a:lnTo>
                <a:lnTo>
                  <a:pt x="11741519" y="6953181"/>
                </a:lnTo>
                <a:lnTo>
                  <a:pt x="0" y="69531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4264335" y="-2400495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390681" y="2924562"/>
            <a:ext cx="3024888" cy="529127"/>
            <a:chOff x="0" y="0"/>
            <a:chExt cx="1281756" cy="2242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81756" cy="224211"/>
            </a:xfrm>
            <a:custGeom>
              <a:avLst/>
              <a:gdLst/>
              <a:ahLst/>
              <a:cxnLst/>
              <a:rect r="r" b="b" t="t" l="l"/>
              <a:pathLst>
                <a:path h="224211" w="1281756">
                  <a:moveTo>
                    <a:pt x="58866" y="0"/>
                  </a:moveTo>
                  <a:lnTo>
                    <a:pt x="1222890" y="0"/>
                  </a:lnTo>
                  <a:cubicBezTo>
                    <a:pt x="1255401" y="0"/>
                    <a:pt x="1281756" y="26355"/>
                    <a:pt x="1281756" y="58866"/>
                  </a:cubicBezTo>
                  <a:lnTo>
                    <a:pt x="1281756" y="165344"/>
                  </a:lnTo>
                  <a:cubicBezTo>
                    <a:pt x="1281756" y="197855"/>
                    <a:pt x="1255401" y="224211"/>
                    <a:pt x="1222890" y="224211"/>
                  </a:cubicBezTo>
                  <a:lnTo>
                    <a:pt x="58866" y="224211"/>
                  </a:lnTo>
                  <a:cubicBezTo>
                    <a:pt x="26355" y="224211"/>
                    <a:pt x="0" y="197855"/>
                    <a:pt x="0" y="165344"/>
                  </a:cubicBezTo>
                  <a:lnTo>
                    <a:pt x="0" y="58866"/>
                  </a:lnTo>
                  <a:cubicBezTo>
                    <a:pt x="0" y="26355"/>
                    <a:pt x="26355" y="0"/>
                    <a:pt x="5886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281756" cy="27183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Simulation setup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390681" y="1311725"/>
            <a:ext cx="8194363" cy="1113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41"/>
              </a:lnSpc>
            </a:pPr>
            <a:r>
              <a:rPr lang="en-US" sz="7368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90681" y="3792606"/>
            <a:ext cx="7585377" cy="4393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10"/>
              </a:lnSpc>
              <a:spcBef>
                <a:spcPct val="0"/>
              </a:spcBef>
            </a:pPr>
            <a:r>
              <a:rPr lang="en-US" sz="17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Environment: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Docker Compose on a single node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Apache Flink Configuration:</a:t>
            </a:r>
          </a:p>
          <a:p>
            <a:pPr algn="l" marL="774387" indent="-258129" lvl="2">
              <a:lnSpc>
                <a:spcPts val="2510"/>
              </a:lnSpc>
              <a:spcBef>
                <a:spcPct val="0"/>
              </a:spcBef>
              <a:buFont typeface="Arial"/>
              <a:buChar char="⚬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Parallelism : 1</a:t>
            </a:r>
          </a:p>
          <a:p>
            <a:pPr algn="l" marL="774387" indent="-258129" lvl="2">
              <a:lnSpc>
                <a:spcPts val="2510"/>
              </a:lnSpc>
              <a:spcBef>
                <a:spcPct val="0"/>
              </a:spcBef>
              <a:buFont typeface="Arial"/>
              <a:buChar char="⚬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Number of TaskManagers : 1</a:t>
            </a:r>
          </a:p>
          <a:p>
            <a:pPr algn="l" marL="774387" indent="-258129" lvl="2">
              <a:lnSpc>
                <a:spcPts val="2510"/>
              </a:lnSpc>
              <a:spcBef>
                <a:spcPct val="0"/>
              </a:spcBef>
              <a:buFont typeface="Arial"/>
              <a:buChar char="⚬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Number of JobManagers : 1</a:t>
            </a:r>
          </a:p>
          <a:p>
            <a:pPr algn="l" marL="774387" indent="-258129" lvl="2">
              <a:lnSpc>
                <a:spcPts val="2510"/>
              </a:lnSpc>
              <a:spcBef>
                <a:spcPct val="0"/>
              </a:spcBef>
              <a:buFont typeface="Arial"/>
              <a:buChar char="⚬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taskmanager.numberOfTaskSlots: 6</a:t>
            </a:r>
          </a:p>
          <a:p>
            <a:pPr algn="l" marL="774387" indent="-258129" lvl="2">
              <a:lnSpc>
                <a:spcPts val="2510"/>
              </a:lnSpc>
              <a:spcBef>
                <a:spcPct val="0"/>
              </a:spcBef>
              <a:buFont typeface="Arial"/>
              <a:buChar char="⚬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jobmanager.memory.process.size: 1024m</a:t>
            </a:r>
          </a:p>
          <a:p>
            <a:pPr algn="l" marL="774387" indent="-258129" lvl="2">
              <a:lnSpc>
                <a:spcPts val="2510"/>
              </a:lnSpc>
              <a:spcBef>
                <a:spcPct val="0"/>
              </a:spcBef>
              <a:buFont typeface="Arial"/>
              <a:buChar char="⚬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taskmanager.memory.process.size: 1024m</a:t>
            </a:r>
          </a:p>
          <a:p>
            <a:pPr algn="l" marL="0" indent="0" lvl="0">
              <a:lnSpc>
                <a:spcPts val="2510"/>
              </a:lnSpc>
              <a:spcBef>
                <a:spcPct val="0"/>
              </a:spcBef>
            </a:pPr>
            <a:r>
              <a:rPr lang="en-US" sz="17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HW </a:t>
            </a:r>
            <a:r>
              <a:rPr lang="en-US" sz="17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Specifications: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CPU: 13th Gen Intel(R) Core(TM) i7-13700H, 2400 MHz, 14 cores, 20 logical processors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RAM: 16GB</a:t>
            </a:r>
          </a:p>
          <a:p>
            <a:pPr algn="l" marL="0" indent="0" lvl="0">
              <a:lnSpc>
                <a:spcPts val="2510"/>
              </a:lnSpc>
              <a:spcBef>
                <a:spcPct val="0"/>
              </a:spcBef>
            </a:pPr>
          </a:p>
        </p:txBody>
      </p:sp>
      <p:grpSp>
        <p:nvGrpSpPr>
          <p:cNvPr name="Group 8" id="8"/>
          <p:cNvGrpSpPr/>
          <p:nvPr/>
        </p:nvGrpSpPr>
        <p:grpSpPr>
          <a:xfrm rot="7573183">
            <a:off x="1230111" y="7154961"/>
            <a:ext cx="1013029" cy="101302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4264335" y="-2400495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390681" y="3146751"/>
            <a:ext cx="3258684" cy="529127"/>
            <a:chOff x="0" y="0"/>
            <a:chExt cx="1380824" cy="2242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0824" cy="224211"/>
            </a:xfrm>
            <a:custGeom>
              <a:avLst/>
              <a:gdLst/>
              <a:ahLst/>
              <a:cxnLst/>
              <a:rect r="r" b="b" t="t" l="l"/>
              <a:pathLst>
                <a:path h="224211" w="1380824">
                  <a:moveTo>
                    <a:pt x="54643" y="0"/>
                  </a:moveTo>
                  <a:lnTo>
                    <a:pt x="1326181" y="0"/>
                  </a:lnTo>
                  <a:cubicBezTo>
                    <a:pt x="1340673" y="0"/>
                    <a:pt x="1354572" y="5757"/>
                    <a:pt x="1364819" y="16005"/>
                  </a:cubicBezTo>
                  <a:cubicBezTo>
                    <a:pt x="1375067" y="26252"/>
                    <a:pt x="1380824" y="40151"/>
                    <a:pt x="1380824" y="54643"/>
                  </a:cubicBezTo>
                  <a:lnTo>
                    <a:pt x="1380824" y="169568"/>
                  </a:lnTo>
                  <a:cubicBezTo>
                    <a:pt x="1380824" y="184060"/>
                    <a:pt x="1375067" y="197959"/>
                    <a:pt x="1364819" y="208206"/>
                  </a:cubicBezTo>
                  <a:cubicBezTo>
                    <a:pt x="1354572" y="218454"/>
                    <a:pt x="1340673" y="224211"/>
                    <a:pt x="1326181" y="224211"/>
                  </a:cubicBezTo>
                  <a:lnTo>
                    <a:pt x="54643" y="224211"/>
                  </a:lnTo>
                  <a:cubicBezTo>
                    <a:pt x="40151" y="224211"/>
                    <a:pt x="26252" y="218454"/>
                    <a:pt x="16005" y="208206"/>
                  </a:cubicBezTo>
                  <a:cubicBezTo>
                    <a:pt x="5757" y="197959"/>
                    <a:pt x="0" y="184060"/>
                    <a:pt x="0" y="169568"/>
                  </a:cubicBezTo>
                  <a:lnTo>
                    <a:pt x="0" y="54643"/>
                  </a:lnTo>
                  <a:cubicBezTo>
                    <a:pt x="0" y="40151"/>
                    <a:pt x="5757" y="26252"/>
                    <a:pt x="16005" y="16005"/>
                  </a:cubicBezTo>
                  <a:cubicBezTo>
                    <a:pt x="26252" y="5757"/>
                    <a:pt x="40151" y="0"/>
                    <a:pt x="5464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80824" cy="27183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Evaluation metrics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390681" y="1311725"/>
            <a:ext cx="8194363" cy="1113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41"/>
              </a:lnSpc>
            </a:pPr>
            <a:r>
              <a:rPr lang="en-US" sz="7368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90681" y="3897028"/>
            <a:ext cx="7585377" cy="3450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10"/>
              </a:lnSpc>
              <a:spcBef>
                <a:spcPct val="0"/>
              </a:spcBef>
            </a:pPr>
            <a:r>
              <a:rPr lang="en-US" sz="1793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Metr</a:t>
            </a:r>
            <a:r>
              <a:rPr lang="en-US" sz="17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ics: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Throughput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Latency</a:t>
            </a:r>
          </a:p>
          <a:p>
            <a:pPr algn="l">
              <a:lnSpc>
                <a:spcPts val="2510"/>
              </a:lnSpc>
              <a:spcBef>
                <a:spcPct val="0"/>
              </a:spcBef>
            </a:pPr>
            <a:r>
              <a:rPr lang="en-US" sz="17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Job Configurations: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Th</a:t>
            </a: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ree distinct jobs with time windows of 1 day, 3 days, and 23 days executed by means of env.execute_async()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Producer Node produces tuples in a burst within one day</a:t>
            </a:r>
          </a:p>
          <a:p>
            <a:pPr algn="l">
              <a:lnSpc>
                <a:spcPts val="2510"/>
              </a:lnSpc>
              <a:spcBef>
                <a:spcPct val="0"/>
              </a:spcBef>
            </a:pPr>
            <a:r>
              <a:rPr lang="en-US" sz="17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Latency Tracking: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ctivated in Flink: env.get_config().set_latency_tracking_interval(10)</a:t>
            </a:r>
          </a:p>
          <a:p>
            <a:pPr algn="l" marL="0" indent="0" lvl="0">
              <a:lnSpc>
                <a:spcPts val="2510"/>
              </a:lnSpc>
              <a:spcBef>
                <a:spcPct val="0"/>
              </a:spcBef>
            </a:pPr>
          </a:p>
        </p:txBody>
      </p:sp>
      <p:grpSp>
        <p:nvGrpSpPr>
          <p:cNvPr name="Group 8" id="8"/>
          <p:cNvGrpSpPr/>
          <p:nvPr/>
        </p:nvGrpSpPr>
        <p:grpSpPr>
          <a:xfrm rot="7573183">
            <a:off x="1230111" y="7154961"/>
            <a:ext cx="1013029" cy="101302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3479449" y="-2400495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390681" y="3368941"/>
            <a:ext cx="3943371" cy="529127"/>
            <a:chOff x="0" y="0"/>
            <a:chExt cx="1670951" cy="2242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70951" cy="224211"/>
            </a:xfrm>
            <a:custGeom>
              <a:avLst/>
              <a:gdLst/>
              <a:ahLst/>
              <a:cxnLst/>
              <a:rect r="r" b="b" t="t" l="l"/>
              <a:pathLst>
                <a:path h="224211" w="1670951">
                  <a:moveTo>
                    <a:pt x="45155" y="0"/>
                  </a:moveTo>
                  <a:lnTo>
                    <a:pt x="1625796" y="0"/>
                  </a:lnTo>
                  <a:cubicBezTo>
                    <a:pt x="1637772" y="0"/>
                    <a:pt x="1649257" y="4757"/>
                    <a:pt x="1657726" y="13226"/>
                  </a:cubicBezTo>
                  <a:cubicBezTo>
                    <a:pt x="1666194" y="21694"/>
                    <a:pt x="1670951" y="33179"/>
                    <a:pt x="1670951" y="45155"/>
                  </a:cubicBezTo>
                  <a:lnTo>
                    <a:pt x="1670951" y="179055"/>
                  </a:lnTo>
                  <a:cubicBezTo>
                    <a:pt x="1670951" y="191031"/>
                    <a:pt x="1666194" y="202517"/>
                    <a:pt x="1657726" y="210985"/>
                  </a:cubicBezTo>
                  <a:cubicBezTo>
                    <a:pt x="1649257" y="219453"/>
                    <a:pt x="1637772" y="224211"/>
                    <a:pt x="1625796" y="224211"/>
                  </a:cubicBezTo>
                  <a:lnTo>
                    <a:pt x="45155" y="224211"/>
                  </a:lnTo>
                  <a:cubicBezTo>
                    <a:pt x="33179" y="224211"/>
                    <a:pt x="21694" y="219453"/>
                    <a:pt x="13226" y="210985"/>
                  </a:cubicBezTo>
                  <a:cubicBezTo>
                    <a:pt x="4757" y="202517"/>
                    <a:pt x="0" y="191031"/>
                    <a:pt x="0" y="179055"/>
                  </a:cubicBezTo>
                  <a:lnTo>
                    <a:pt x="0" y="45155"/>
                  </a:lnTo>
                  <a:cubicBezTo>
                    <a:pt x="0" y="33179"/>
                    <a:pt x="4757" y="21694"/>
                    <a:pt x="13226" y="13226"/>
                  </a:cubicBezTo>
                  <a:cubicBezTo>
                    <a:pt x="21694" y="4757"/>
                    <a:pt x="33179" y="0"/>
                    <a:pt x="4515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670951" cy="27183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Latency Measurement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390681" y="1311725"/>
            <a:ext cx="8194363" cy="1113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41"/>
              </a:lnSpc>
            </a:pPr>
            <a:r>
              <a:rPr lang="en-US" sz="7368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90681" y="4211353"/>
            <a:ext cx="7134485" cy="4393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10"/>
              </a:lnSpc>
              <a:spcBef>
                <a:spcPct val="0"/>
              </a:spcBef>
            </a:pPr>
            <a:r>
              <a:rPr lang="en-US" sz="1793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Object</a:t>
            </a:r>
            <a:r>
              <a:rPr lang="en-US" sz="17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ive: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Evaluate the impact of time window size on latency</a:t>
            </a:r>
          </a:p>
          <a:p>
            <a:pPr algn="l">
              <a:lnSpc>
                <a:spcPts val="2510"/>
              </a:lnSpc>
              <a:spcBef>
                <a:spcPct val="0"/>
              </a:spcBef>
            </a:pPr>
            <a:r>
              <a:rPr lang="en-US" sz="17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Methodology: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etric Used:</a:t>
            </a:r>
          </a:p>
          <a:p>
            <a:pPr algn="l" marL="774387" indent="-258129" lvl="2">
              <a:lnSpc>
                <a:spcPts val="2510"/>
              </a:lnSpc>
              <a:spcBef>
                <a:spcPct val="0"/>
              </a:spcBef>
              <a:buFont typeface="Arial"/>
              <a:buChar char="⚬"/>
            </a:pPr>
            <a:r>
              <a:rPr lang="en-US" sz="17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flink_taskmanager_job_latency_source_id_operator_id_operator_subtask_index_latency</a:t>
            </a:r>
          </a:p>
          <a:p>
            <a:pPr algn="l" marL="774387" indent="-258129" lvl="2">
              <a:lnSpc>
                <a:spcPts val="2510"/>
              </a:lnSpc>
              <a:spcBef>
                <a:spcPct val="0"/>
              </a:spcBef>
              <a:buFont typeface="Arial"/>
              <a:buChar char="⚬"/>
            </a:pPr>
            <a:r>
              <a:rPr lang="en-US" sz="17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 records the latency at the level of individual operators and subtasks within the Flink jobs, given a source id and an operator id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Data Collection: Prometheus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Data Visualization: Grafana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Aggregation: Maximum latency over </a:t>
            </a:r>
            <a:r>
              <a:rPr lang="en-US" sz="17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job.name</a:t>
            </a: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 dimension, 0.999 quantile</a:t>
            </a:r>
          </a:p>
          <a:p>
            <a:pPr algn="l" marL="0" indent="0" lvl="0">
              <a:lnSpc>
                <a:spcPts val="2510"/>
              </a:lnSpc>
              <a:spcBef>
                <a:spcPct val="0"/>
              </a:spcBef>
            </a:pPr>
          </a:p>
        </p:txBody>
      </p:sp>
      <p:grpSp>
        <p:nvGrpSpPr>
          <p:cNvPr name="Group 8" id="8"/>
          <p:cNvGrpSpPr/>
          <p:nvPr/>
        </p:nvGrpSpPr>
        <p:grpSpPr>
          <a:xfrm rot="7573183">
            <a:off x="3467871" y="7622553"/>
            <a:ext cx="1013029" cy="101302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4105847" y="4686590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3"/>
                </a:lnTo>
                <a:lnTo>
                  <a:pt x="0" y="96516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142316"/>
            <a:ext cx="3943371" cy="529127"/>
            <a:chOff x="0" y="0"/>
            <a:chExt cx="1670951" cy="2242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70951" cy="224211"/>
            </a:xfrm>
            <a:custGeom>
              <a:avLst/>
              <a:gdLst/>
              <a:ahLst/>
              <a:cxnLst/>
              <a:rect r="r" b="b" t="t" l="l"/>
              <a:pathLst>
                <a:path h="224211" w="1670951">
                  <a:moveTo>
                    <a:pt x="45155" y="0"/>
                  </a:moveTo>
                  <a:lnTo>
                    <a:pt x="1625796" y="0"/>
                  </a:lnTo>
                  <a:cubicBezTo>
                    <a:pt x="1637772" y="0"/>
                    <a:pt x="1649257" y="4757"/>
                    <a:pt x="1657726" y="13226"/>
                  </a:cubicBezTo>
                  <a:cubicBezTo>
                    <a:pt x="1666194" y="21694"/>
                    <a:pt x="1670951" y="33179"/>
                    <a:pt x="1670951" y="45155"/>
                  </a:cubicBezTo>
                  <a:lnTo>
                    <a:pt x="1670951" y="179055"/>
                  </a:lnTo>
                  <a:cubicBezTo>
                    <a:pt x="1670951" y="191031"/>
                    <a:pt x="1666194" y="202517"/>
                    <a:pt x="1657726" y="210985"/>
                  </a:cubicBezTo>
                  <a:cubicBezTo>
                    <a:pt x="1649257" y="219453"/>
                    <a:pt x="1637772" y="224211"/>
                    <a:pt x="1625796" y="224211"/>
                  </a:cubicBezTo>
                  <a:lnTo>
                    <a:pt x="45155" y="224211"/>
                  </a:lnTo>
                  <a:cubicBezTo>
                    <a:pt x="33179" y="224211"/>
                    <a:pt x="21694" y="219453"/>
                    <a:pt x="13226" y="210985"/>
                  </a:cubicBezTo>
                  <a:cubicBezTo>
                    <a:pt x="4757" y="202517"/>
                    <a:pt x="0" y="191031"/>
                    <a:pt x="0" y="179055"/>
                  </a:cubicBezTo>
                  <a:lnTo>
                    <a:pt x="0" y="45155"/>
                  </a:lnTo>
                  <a:cubicBezTo>
                    <a:pt x="0" y="33179"/>
                    <a:pt x="4757" y="21694"/>
                    <a:pt x="13226" y="13226"/>
                  </a:cubicBezTo>
                  <a:cubicBezTo>
                    <a:pt x="21694" y="4757"/>
                    <a:pt x="33179" y="0"/>
                    <a:pt x="4515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670951" cy="27183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Latency Results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1028700"/>
            <a:ext cx="8194363" cy="1113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41"/>
              </a:lnSpc>
            </a:pPr>
            <a:r>
              <a:rPr lang="en-US" sz="7368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Results</a:t>
            </a:r>
          </a:p>
        </p:txBody>
      </p:sp>
      <p:grpSp>
        <p:nvGrpSpPr>
          <p:cNvPr name="Group 7" id="7"/>
          <p:cNvGrpSpPr/>
          <p:nvPr/>
        </p:nvGrpSpPr>
        <p:grpSpPr>
          <a:xfrm rot="7573183">
            <a:off x="201411" y="201411"/>
            <a:ext cx="1013029" cy="101302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280531" y="3111602"/>
            <a:ext cx="15885065" cy="2762983"/>
          </a:xfrm>
          <a:custGeom>
            <a:avLst/>
            <a:gdLst/>
            <a:ahLst/>
            <a:cxnLst/>
            <a:rect r="r" b="b" t="t" l="l"/>
            <a:pathLst>
              <a:path h="2762983" w="15885065">
                <a:moveTo>
                  <a:pt x="0" y="0"/>
                </a:moveTo>
                <a:lnTo>
                  <a:pt x="15885065" y="0"/>
                </a:lnTo>
                <a:lnTo>
                  <a:pt x="15885065" y="2762983"/>
                </a:lnTo>
                <a:lnTo>
                  <a:pt x="0" y="27629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280531" y="6427035"/>
            <a:ext cx="15885065" cy="2764655"/>
          </a:xfrm>
          <a:custGeom>
            <a:avLst/>
            <a:gdLst/>
            <a:ahLst/>
            <a:cxnLst/>
            <a:rect r="r" b="b" t="t" l="l"/>
            <a:pathLst>
              <a:path h="2764655" w="15885065">
                <a:moveTo>
                  <a:pt x="0" y="0"/>
                </a:moveTo>
                <a:lnTo>
                  <a:pt x="15885065" y="0"/>
                </a:lnTo>
                <a:lnTo>
                  <a:pt x="15885065" y="2764655"/>
                </a:lnTo>
                <a:lnTo>
                  <a:pt x="0" y="27646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619" r="0" b="-6619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503461" y="404565"/>
            <a:ext cx="7439204" cy="2384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733"/>
              </a:lnSpc>
              <a:spcBef>
                <a:spcPct val="0"/>
              </a:spcBef>
            </a:pPr>
            <a:r>
              <a:rPr lang="en-US" sz="1238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Observat</a:t>
            </a:r>
            <a:r>
              <a:rPr lang="en-US" sz="1238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ions:</a:t>
            </a:r>
          </a:p>
          <a:p>
            <a:pPr algn="l" marL="267323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Larger time windows tend to have lower latency</a:t>
            </a:r>
          </a:p>
          <a:p>
            <a:pPr algn="l" marL="267323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eason: Larger win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dow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u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 m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 tu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 accumul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at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ion bef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 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pro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ce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ssin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g, re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ucing queu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ing time</a:t>
            </a:r>
          </a:p>
          <a:p>
            <a:pPr algn="l" marL="0" indent="0" lvl="0">
              <a:lnSpc>
                <a:spcPts val="1733"/>
              </a:lnSpc>
              <a:spcBef>
                <a:spcPct val="0"/>
              </a:spcBef>
            </a:pPr>
            <a:r>
              <a:rPr lang="en-US" sz="1238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</a:t>
            </a:r>
            <a:r>
              <a:rPr lang="en-US" sz="1238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atency</a:t>
            </a:r>
            <a:r>
              <a:rPr lang="en-US" sz="1238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Tr</a:t>
            </a:r>
            <a:r>
              <a:rPr lang="en-US" sz="1238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acking Insights:</a:t>
            </a:r>
          </a:p>
          <a:p>
            <a:pPr algn="l" marL="267323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Markers: Bypass user functions, measure travel time</a:t>
            </a:r>
          </a:p>
          <a:p>
            <a:pPr algn="l" marL="267323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Latency Trends:</a:t>
            </a:r>
          </a:p>
          <a:p>
            <a:pPr algn="l" marL="534646" indent="-178215" lvl="2">
              <a:lnSpc>
                <a:spcPts val="1733"/>
              </a:lnSpc>
              <a:spcBef>
                <a:spcPct val="0"/>
              </a:spcBef>
              <a:buFont typeface="Arial"/>
              <a:buChar char="⚬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Jobs with global and 3-day windows show lower latency than daily windows</a:t>
            </a:r>
          </a:p>
          <a:p>
            <a:pPr algn="l" marL="0" indent="0" lvl="0">
              <a:lnSpc>
                <a:spcPts val="1733"/>
              </a:lnSpc>
              <a:spcBef>
                <a:spcPct val="0"/>
              </a:spcBef>
            </a:pPr>
            <a:r>
              <a:rPr lang="en-US" sz="1238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Latency Spikes:</a:t>
            </a:r>
          </a:p>
          <a:p>
            <a:pPr algn="l" marL="267323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Cause: Reso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urc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 contention and high computational load</a:t>
            </a:r>
          </a:p>
          <a:p>
            <a:pPr algn="l" marL="0" indent="0" lvl="0">
              <a:lnSpc>
                <a:spcPts val="1733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2332371" y="3044927"/>
            <a:ext cx="133603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Q1 Job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332371" y="6360360"/>
            <a:ext cx="133603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Q2 Job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607304" y="4747260"/>
            <a:ext cx="4508966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Outline: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37398" y="3221086"/>
            <a:ext cx="8397219" cy="124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276"/>
              </a:lnSpc>
              <a:spcBef>
                <a:spcPct val="0"/>
              </a:spcBef>
            </a:pPr>
            <a:r>
              <a:rPr lang="en-US" sz="734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37398" y="4753324"/>
            <a:ext cx="7195263" cy="4814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oject Overview: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Analyzing telemetry data from ~200,000 hard disks managed by Backblaze.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Apache Flink for stream processing.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Dataset: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Derived from ACM DEBS 2024 Grand Challenge.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Contains ~3 million events.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Each event reports the S.M.A.R.T. status of a specific hard disk per day.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</a:p>
          <a:p>
            <a:pPr algn="l">
              <a:lnSpc>
                <a:spcPts val="293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607304" y="5391822"/>
            <a:ext cx="4317578" cy="182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System architecture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Dataset replay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of queries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Performance evaluation</a:t>
            </a:r>
          </a:p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18288000" cy="1874361"/>
            <a:chOff x="0" y="0"/>
            <a:chExt cx="9414331" cy="9648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14331" cy="964887"/>
            </a:xfrm>
            <a:custGeom>
              <a:avLst/>
              <a:gdLst/>
              <a:ahLst/>
              <a:cxnLst/>
              <a:rect r="r" b="b" t="t" l="l"/>
              <a:pathLst>
                <a:path h="964887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414331" cy="1002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9580335" y="4639024"/>
            <a:ext cx="0" cy="384331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8155116" y="3532129"/>
            <a:ext cx="777545" cy="757753"/>
          </a:xfrm>
          <a:custGeom>
            <a:avLst/>
            <a:gdLst/>
            <a:ahLst/>
            <a:cxnLst/>
            <a:rect r="r" b="b" t="t" l="l"/>
            <a:pathLst>
              <a:path h="757753" w="777545">
                <a:moveTo>
                  <a:pt x="0" y="0"/>
                </a:moveTo>
                <a:lnTo>
                  <a:pt x="777545" y="0"/>
                </a:lnTo>
                <a:lnTo>
                  <a:pt x="777545" y="757752"/>
                </a:lnTo>
                <a:lnTo>
                  <a:pt x="0" y="7577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3479449" y="-2400495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390681" y="3591130"/>
            <a:ext cx="4544561" cy="529127"/>
            <a:chOff x="0" y="0"/>
            <a:chExt cx="1925697" cy="2242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25697" cy="224211"/>
            </a:xfrm>
            <a:custGeom>
              <a:avLst/>
              <a:gdLst/>
              <a:ahLst/>
              <a:cxnLst/>
              <a:rect r="r" b="b" t="t" l="l"/>
              <a:pathLst>
                <a:path h="224211" w="1925697">
                  <a:moveTo>
                    <a:pt x="39182" y="0"/>
                  </a:moveTo>
                  <a:lnTo>
                    <a:pt x="1886515" y="0"/>
                  </a:lnTo>
                  <a:cubicBezTo>
                    <a:pt x="1896907" y="0"/>
                    <a:pt x="1906873" y="4128"/>
                    <a:pt x="1914221" y="11476"/>
                  </a:cubicBezTo>
                  <a:cubicBezTo>
                    <a:pt x="1921569" y="18824"/>
                    <a:pt x="1925697" y="28790"/>
                    <a:pt x="1925697" y="39182"/>
                  </a:cubicBezTo>
                  <a:lnTo>
                    <a:pt x="1925697" y="185029"/>
                  </a:lnTo>
                  <a:cubicBezTo>
                    <a:pt x="1925697" y="195420"/>
                    <a:pt x="1921569" y="205387"/>
                    <a:pt x="1914221" y="212735"/>
                  </a:cubicBezTo>
                  <a:cubicBezTo>
                    <a:pt x="1906873" y="220083"/>
                    <a:pt x="1896907" y="224211"/>
                    <a:pt x="1886515" y="224211"/>
                  </a:cubicBezTo>
                  <a:lnTo>
                    <a:pt x="39182" y="224211"/>
                  </a:lnTo>
                  <a:cubicBezTo>
                    <a:pt x="28790" y="224211"/>
                    <a:pt x="18824" y="220083"/>
                    <a:pt x="11476" y="212735"/>
                  </a:cubicBezTo>
                  <a:cubicBezTo>
                    <a:pt x="4128" y="205387"/>
                    <a:pt x="0" y="195420"/>
                    <a:pt x="0" y="185029"/>
                  </a:cubicBezTo>
                  <a:lnTo>
                    <a:pt x="0" y="39182"/>
                  </a:lnTo>
                  <a:cubicBezTo>
                    <a:pt x="0" y="28790"/>
                    <a:pt x="4128" y="18824"/>
                    <a:pt x="11476" y="11476"/>
                  </a:cubicBezTo>
                  <a:cubicBezTo>
                    <a:pt x="18824" y="4128"/>
                    <a:pt x="28790" y="0"/>
                    <a:pt x="3918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925697" cy="27183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Throughput Measurement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390681" y="1311725"/>
            <a:ext cx="8194363" cy="1113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41"/>
              </a:lnSpc>
            </a:pPr>
            <a:r>
              <a:rPr lang="en-US" sz="7368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90681" y="4285344"/>
            <a:ext cx="6800491" cy="3135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10"/>
              </a:lnSpc>
              <a:spcBef>
                <a:spcPct val="0"/>
              </a:spcBef>
            </a:pPr>
            <a:r>
              <a:rPr lang="en-US" sz="1793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Object</a:t>
            </a:r>
            <a:r>
              <a:rPr lang="en-US" sz="17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ive: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Assess the impact of time window size on throughput</a:t>
            </a:r>
          </a:p>
          <a:p>
            <a:pPr algn="l">
              <a:lnSpc>
                <a:spcPts val="2510"/>
              </a:lnSpc>
              <a:spcBef>
                <a:spcPct val="0"/>
              </a:spcBef>
            </a:pPr>
            <a:r>
              <a:rPr lang="en-US" sz="17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Methodology: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etric Used:</a:t>
            </a:r>
          </a:p>
          <a:p>
            <a:pPr algn="l" marL="774387" indent="-258129" lvl="2">
              <a:lnSpc>
                <a:spcPts val="2510"/>
              </a:lnSpc>
              <a:spcBef>
                <a:spcPct val="0"/>
              </a:spcBef>
              <a:buFont typeface="Arial"/>
              <a:buChar char="⚬"/>
            </a:pPr>
            <a:r>
              <a:rPr lang="en-US" sz="17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flink_taskmanager_job_task_operator_numRecordsOutPerSecond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Data Collection: Prometheus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Data Visualization: Grafana</a:t>
            </a:r>
          </a:p>
          <a:p>
            <a:pPr algn="l" marL="387193" indent="-193597" lvl="1">
              <a:lnSpc>
                <a:spcPts val="2510"/>
              </a:lnSpc>
              <a:spcBef>
                <a:spcPct val="0"/>
              </a:spcBef>
              <a:buFont typeface="Arial"/>
              <a:buChar char="•"/>
            </a:pPr>
            <a:r>
              <a:rPr lang="en-US" sz="17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Aggregation: Average throughput per job.name</a:t>
            </a:r>
          </a:p>
          <a:p>
            <a:pPr algn="l" marL="0" indent="0" lvl="0">
              <a:lnSpc>
                <a:spcPts val="2510"/>
              </a:lnSpc>
              <a:spcBef>
                <a:spcPct val="0"/>
              </a:spcBef>
            </a:pPr>
          </a:p>
        </p:txBody>
      </p:sp>
      <p:grpSp>
        <p:nvGrpSpPr>
          <p:cNvPr name="Group 8" id="8"/>
          <p:cNvGrpSpPr/>
          <p:nvPr/>
        </p:nvGrpSpPr>
        <p:grpSpPr>
          <a:xfrm rot="7573183">
            <a:off x="3467871" y="7622553"/>
            <a:ext cx="1013029" cy="101302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4105847" y="4686590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3"/>
                </a:lnTo>
                <a:lnTo>
                  <a:pt x="0" y="96516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142316"/>
            <a:ext cx="3943371" cy="529127"/>
            <a:chOff x="0" y="0"/>
            <a:chExt cx="1670951" cy="2242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70951" cy="224211"/>
            </a:xfrm>
            <a:custGeom>
              <a:avLst/>
              <a:gdLst/>
              <a:ahLst/>
              <a:cxnLst/>
              <a:rect r="r" b="b" t="t" l="l"/>
              <a:pathLst>
                <a:path h="224211" w="1670951">
                  <a:moveTo>
                    <a:pt x="45155" y="0"/>
                  </a:moveTo>
                  <a:lnTo>
                    <a:pt x="1625796" y="0"/>
                  </a:lnTo>
                  <a:cubicBezTo>
                    <a:pt x="1637772" y="0"/>
                    <a:pt x="1649257" y="4757"/>
                    <a:pt x="1657726" y="13226"/>
                  </a:cubicBezTo>
                  <a:cubicBezTo>
                    <a:pt x="1666194" y="21694"/>
                    <a:pt x="1670951" y="33179"/>
                    <a:pt x="1670951" y="45155"/>
                  </a:cubicBezTo>
                  <a:lnTo>
                    <a:pt x="1670951" y="179055"/>
                  </a:lnTo>
                  <a:cubicBezTo>
                    <a:pt x="1670951" y="191031"/>
                    <a:pt x="1666194" y="202517"/>
                    <a:pt x="1657726" y="210985"/>
                  </a:cubicBezTo>
                  <a:cubicBezTo>
                    <a:pt x="1649257" y="219453"/>
                    <a:pt x="1637772" y="224211"/>
                    <a:pt x="1625796" y="224211"/>
                  </a:cubicBezTo>
                  <a:lnTo>
                    <a:pt x="45155" y="224211"/>
                  </a:lnTo>
                  <a:cubicBezTo>
                    <a:pt x="33179" y="224211"/>
                    <a:pt x="21694" y="219453"/>
                    <a:pt x="13226" y="210985"/>
                  </a:cubicBezTo>
                  <a:cubicBezTo>
                    <a:pt x="4757" y="202517"/>
                    <a:pt x="0" y="191031"/>
                    <a:pt x="0" y="179055"/>
                  </a:cubicBezTo>
                  <a:lnTo>
                    <a:pt x="0" y="45155"/>
                  </a:lnTo>
                  <a:cubicBezTo>
                    <a:pt x="0" y="33179"/>
                    <a:pt x="4757" y="21694"/>
                    <a:pt x="13226" y="13226"/>
                  </a:cubicBezTo>
                  <a:cubicBezTo>
                    <a:pt x="21694" y="4757"/>
                    <a:pt x="33179" y="0"/>
                    <a:pt x="4515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670951" cy="27183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Throughput Results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1028700"/>
            <a:ext cx="8194363" cy="1113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41"/>
              </a:lnSpc>
            </a:pPr>
            <a:r>
              <a:rPr lang="en-US" sz="7368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Results</a:t>
            </a:r>
          </a:p>
        </p:txBody>
      </p:sp>
      <p:grpSp>
        <p:nvGrpSpPr>
          <p:cNvPr name="Group 7" id="7"/>
          <p:cNvGrpSpPr/>
          <p:nvPr/>
        </p:nvGrpSpPr>
        <p:grpSpPr>
          <a:xfrm rot="7573183">
            <a:off x="201411" y="201411"/>
            <a:ext cx="1013029" cy="101302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2289811" y="3953036"/>
            <a:ext cx="13708378" cy="2380929"/>
          </a:xfrm>
          <a:custGeom>
            <a:avLst/>
            <a:gdLst/>
            <a:ahLst/>
            <a:cxnLst/>
            <a:rect r="r" b="b" t="t" l="l"/>
            <a:pathLst>
              <a:path h="2380929" w="13708378">
                <a:moveTo>
                  <a:pt x="0" y="0"/>
                </a:moveTo>
                <a:lnTo>
                  <a:pt x="13708378" y="0"/>
                </a:lnTo>
                <a:lnTo>
                  <a:pt x="13708378" y="2380928"/>
                </a:lnTo>
                <a:lnTo>
                  <a:pt x="0" y="2380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289811" y="6845005"/>
            <a:ext cx="13708378" cy="2667422"/>
          </a:xfrm>
          <a:custGeom>
            <a:avLst/>
            <a:gdLst/>
            <a:ahLst/>
            <a:cxnLst/>
            <a:rect r="r" b="b" t="t" l="l"/>
            <a:pathLst>
              <a:path h="2667422" w="13708378">
                <a:moveTo>
                  <a:pt x="0" y="0"/>
                </a:moveTo>
                <a:lnTo>
                  <a:pt x="13708378" y="0"/>
                </a:lnTo>
                <a:lnTo>
                  <a:pt x="13708378" y="2667421"/>
                </a:lnTo>
                <a:lnTo>
                  <a:pt x="0" y="26674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503461" y="404565"/>
            <a:ext cx="7439204" cy="262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733"/>
              </a:lnSpc>
              <a:spcBef>
                <a:spcPct val="0"/>
              </a:spcBef>
            </a:pPr>
            <a:r>
              <a:rPr lang="en-US" sz="1238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Observat</a:t>
            </a:r>
            <a:r>
              <a:rPr lang="en-US" sz="1238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ions:</a:t>
            </a:r>
          </a:p>
          <a:p>
            <a:pPr algn="l" marL="267324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Similar throughput trends for all window configurations (1 day, 3 days, 23 days)</a:t>
            </a:r>
          </a:p>
          <a:p>
            <a:pPr algn="l" marL="267324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St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eady State: ~500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records/second aft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er initial ramp-up</a:t>
            </a:r>
          </a:p>
          <a:p>
            <a:pPr algn="l" marL="0" indent="0" lvl="0">
              <a:lnSpc>
                <a:spcPts val="1733"/>
              </a:lnSpc>
              <a:spcBef>
                <a:spcPct val="0"/>
              </a:spcBef>
            </a:pPr>
            <a:r>
              <a:rPr lang="en-US" sz="1238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Job Specific</a:t>
            </a:r>
            <a:r>
              <a:rPr lang="en-US" sz="1238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s:</a:t>
            </a:r>
          </a:p>
          <a:p>
            <a:pPr algn="l" marL="267324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Q1: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 Throughput stabilizes 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around 500 reco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rds/se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cond</a:t>
            </a:r>
          </a:p>
          <a:p>
            <a:pPr algn="l" marL="267324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Q2: Slightly lower steady state value due to increased operator complexity</a:t>
            </a:r>
          </a:p>
          <a:p>
            <a:pPr algn="l" marL="0" indent="0" lvl="0">
              <a:lnSpc>
                <a:spcPts val="1733"/>
              </a:lnSpc>
              <a:spcBef>
                <a:spcPct val="0"/>
              </a:spcBef>
            </a:pPr>
            <a:r>
              <a:rPr lang="en-US" sz="1238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Window Size Impact:</a:t>
            </a:r>
          </a:p>
          <a:p>
            <a:pPr algn="l" marL="267324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Minimal effect on throughput</a:t>
            </a:r>
          </a:p>
          <a:p>
            <a:pPr algn="l" marL="267324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Reason: Metric focuses on individual operator processing rate</a:t>
            </a:r>
          </a:p>
          <a:p>
            <a:pPr algn="l" marL="0" indent="0" lvl="0">
              <a:lnSpc>
                <a:spcPts val="1733"/>
              </a:lnSpc>
              <a:spcBef>
                <a:spcPct val="0"/>
              </a:spcBef>
            </a:pPr>
            <a:r>
              <a:rPr lang="en-US" sz="1238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Throughput Spikes:</a:t>
            </a:r>
          </a:p>
          <a:p>
            <a:pPr algn="l" marL="267324" indent="-133662" lvl="1">
              <a:lnSpc>
                <a:spcPts val="1733"/>
              </a:lnSpc>
              <a:spcBef>
                <a:spcPct val="0"/>
              </a:spcBef>
              <a:buFont typeface="Arial"/>
              <a:buChar char="•"/>
            </a:pP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Cause: Reso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urc</a:t>
            </a:r>
            <a:r>
              <a:rPr lang="en-US" sz="1238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 contention and high computational load</a:t>
            </a:r>
          </a:p>
          <a:p>
            <a:pPr algn="l" marL="0" indent="0" lvl="0">
              <a:lnSpc>
                <a:spcPts val="1733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3482774" y="3886361"/>
            <a:ext cx="133603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Q1 Job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482774" y="6778330"/>
            <a:ext cx="133603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Q2 Job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039956" y="7249781"/>
            <a:ext cx="5038461" cy="381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9"/>
              </a:lnSpc>
            </a:pPr>
            <a:r>
              <a:rPr lang="en-US" sz="223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https://github.com/GiulioAppetito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039956" y="6699194"/>
            <a:ext cx="5389155" cy="381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9"/>
              </a:lnSpc>
            </a:pPr>
            <a:r>
              <a:rPr lang="en-US" sz="223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giulio.appetito@alumni.uniroma2.eu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5464109" y="6746819"/>
            <a:ext cx="414154" cy="414154"/>
          </a:xfrm>
          <a:custGeom>
            <a:avLst/>
            <a:gdLst/>
            <a:ahLst/>
            <a:cxnLst/>
            <a:rect r="r" b="b" t="t" l="l"/>
            <a:pathLst>
              <a:path h="414154" w="414154">
                <a:moveTo>
                  <a:pt x="0" y="0"/>
                </a:moveTo>
                <a:lnTo>
                  <a:pt x="414153" y="0"/>
                </a:lnTo>
                <a:lnTo>
                  <a:pt x="414153" y="414153"/>
                </a:lnTo>
                <a:lnTo>
                  <a:pt x="0" y="4141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464109" y="7297406"/>
            <a:ext cx="413968" cy="414154"/>
          </a:xfrm>
          <a:custGeom>
            <a:avLst/>
            <a:gdLst/>
            <a:ahLst/>
            <a:cxnLst/>
            <a:rect r="r" b="b" t="t" l="l"/>
            <a:pathLst>
              <a:path h="414154" w="413968">
                <a:moveTo>
                  <a:pt x="0" y="0"/>
                </a:moveTo>
                <a:lnTo>
                  <a:pt x="413967" y="0"/>
                </a:lnTo>
                <a:lnTo>
                  <a:pt x="413967" y="414154"/>
                </a:lnTo>
                <a:lnTo>
                  <a:pt x="0" y="4141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439688" y="5063339"/>
            <a:ext cx="3704312" cy="507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88"/>
              </a:lnSpc>
            </a:pPr>
            <a:r>
              <a:rPr lang="en-US" sz="2920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Giulio Appetito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439688" y="5592140"/>
            <a:ext cx="3150826" cy="381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9"/>
              </a:lnSpc>
              <a:spcBef>
                <a:spcPct val="0"/>
              </a:spcBef>
            </a:pPr>
            <a:r>
              <a:rPr lang="en-US" sz="223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0321669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1898322">
            <a:off x="13299669" y="5075791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898322">
            <a:off x="-3784911" y="-3899454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439688" y="1735902"/>
            <a:ext cx="9397837" cy="3155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08"/>
              </a:lnSpc>
            </a:pPr>
            <a:r>
              <a:rPr lang="en-US" sz="1042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 for listening!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28700"/>
            <a:ext cx="10763491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44"/>
              </a:lnSpc>
              <a:spcBef>
                <a:spcPct val="0"/>
              </a:spcBef>
            </a:pPr>
            <a:r>
              <a:rPr lang="en-US" sz="7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System architecture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9462974" y="-6214222"/>
            <a:ext cx="9898854" cy="8599630"/>
          </a:xfrm>
          <a:custGeom>
            <a:avLst/>
            <a:gdLst/>
            <a:ahLst/>
            <a:cxnLst/>
            <a:rect r="r" b="b" t="t" l="l"/>
            <a:pathLst>
              <a:path h="8599630" w="9898854">
                <a:moveTo>
                  <a:pt x="0" y="0"/>
                </a:moveTo>
                <a:lnTo>
                  <a:pt x="9898854" y="0"/>
                </a:lnTo>
                <a:lnTo>
                  <a:pt x="9898854" y="8599629"/>
                </a:lnTo>
                <a:lnTo>
                  <a:pt x="0" y="85996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456000" y="1244760"/>
            <a:ext cx="672381" cy="682305"/>
          </a:xfrm>
          <a:custGeom>
            <a:avLst/>
            <a:gdLst/>
            <a:ahLst/>
            <a:cxnLst/>
            <a:rect r="r" b="b" t="t" l="l"/>
            <a:pathLst>
              <a:path h="682305" w="672381">
                <a:moveTo>
                  <a:pt x="0" y="0"/>
                </a:moveTo>
                <a:lnTo>
                  <a:pt x="672381" y="0"/>
                </a:lnTo>
                <a:lnTo>
                  <a:pt x="672381" y="682305"/>
                </a:lnTo>
                <a:lnTo>
                  <a:pt x="0" y="682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471953" y="2687552"/>
            <a:ext cx="10816047" cy="6570748"/>
          </a:xfrm>
          <a:custGeom>
            <a:avLst/>
            <a:gdLst/>
            <a:ahLst/>
            <a:cxnLst/>
            <a:rect r="r" b="b" t="t" l="l"/>
            <a:pathLst>
              <a:path h="6570748" w="10816047">
                <a:moveTo>
                  <a:pt x="0" y="0"/>
                </a:moveTo>
                <a:lnTo>
                  <a:pt x="10816047" y="0"/>
                </a:lnTo>
                <a:lnTo>
                  <a:pt x="10816047" y="6570748"/>
                </a:lnTo>
                <a:lnTo>
                  <a:pt x="0" y="65707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520920"/>
            <a:ext cx="5743286" cy="7414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6"/>
              </a:lnSpc>
              <a:spcBef>
                <a:spcPct val="0"/>
              </a:spcBef>
            </a:pPr>
            <a:r>
              <a:rPr lang="en-US" sz="209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Depl</a:t>
            </a:r>
            <a:r>
              <a:rPr lang="en-US" sz="209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oyment</a:t>
            </a: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Single node using Docker Compose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Bridge network for container communication</a:t>
            </a:r>
          </a:p>
          <a:p>
            <a:pPr algn="l">
              <a:lnSpc>
                <a:spcPts val="2926"/>
              </a:lnSpc>
              <a:spcBef>
                <a:spcPct val="0"/>
              </a:spcBef>
            </a:pPr>
            <a:r>
              <a:rPr lang="en-US" sz="209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Design Decisions: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Kafka as intermediary for modularity and flexibility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Separate consumer node for better distribution of responsibilities</a:t>
            </a:r>
          </a:p>
          <a:p>
            <a:pPr algn="l">
              <a:lnSpc>
                <a:spcPts val="2926"/>
              </a:lnSpc>
              <a:spcBef>
                <a:spcPct val="0"/>
              </a:spcBef>
            </a:pPr>
            <a:r>
              <a:rPr lang="en-US" sz="209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Flink configuration: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Parallelism : 1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TaskManagers : 1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JobManagers : 1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taskmanager.numberOfTaskSlots: 6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jobmanager.memory.process.size: 1024m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taskmanager.memory.process.size: 1024m</a:t>
            </a:r>
          </a:p>
          <a:p>
            <a:pPr algn="l">
              <a:lnSpc>
                <a:spcPts val="2926"/>
              </a:lnSpc>
              <a:spcBef>
                <a:spcPct val="0"/>
              </a:spcBef>
            </a:pPr>
          </a:p>
          <a:p>
            <a:pPr algn="l">
              <a:lnSpc>
                <a:spcPts val="292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28700"/>
            <a:ext cx="13959109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44"/>
              </a:lnSpc>
              <a:spcBef>
                <a:spcPct val="0"/>
              </a:spcBef>
            </a:pPr>
            <a:r>
              <a:rPr lang="en-US" sz="7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Dataset replay: Producer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998185" y="2559020"/>
            <a:ext cx="13732296" cy="11929932"/>
          </a:xfrm>
          <a:custGeom>
            <a:avLst/>
            <a:gdLst/>
            <a:ahLst/>
            <a:cxnLst/>
            <a:rect r="r" b="b" t="t" l="l"/>
            <a:pathLst>
              <a:path h="11929932" w="13732296">
                <a:moveTo>
                  <a:pt x="0" y="0"/>
                </a:moveTo>
                <a:lnTo>
                  <a:pt x="13732296" y="0"/>
                </a:lnTo>
                <a:lnTo>
                  <a:pt x="13732296" y="11929932"/>
                </a:lnTo>
                <a:lnTo>
                  <a:pt x="0" y="119299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520920"/>
            <a:ext cx="11099681" cy="7785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6"/>
              </a:lnSpc>
              <a:spcBef>
                <a:spcPct val="0"/>
              </a:spcBef>
            </a:pPr>
            <a:r>
              <a:rPr lang="en-US" sz="209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</a:t>
            </a:r>
            <a:r>
              <a:rPr lang="en-US" sz="209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eading and Output: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Producer node written in Python r</a:t>
            </a: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eads dataset from local file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Outputs </a:t>
            </a: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records in temporal order based on timestamps</a:t>
            </a:r>
          </a:p>
          <a:p>
            <a:pPr algn="l">
              <a:lnSpc>
                <a:spcPts val="2926"/>
              </a:lnSpc>
              <a:spcBef>
                <a:spcPct val="0"/>
              </a:spcBef>
            </a:pPr>
            <a:r>
              <a:rPr lang="en-US" sz="209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Simulation: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Simulates the data flow by appropriately a</a:t>
            </a: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cc</a:t>
            </a: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elerating the time scale between the tuples, preserving consistency between time intervals.</a:t>
            </a:r>
          </a:p>
          <a:p>
            <a:pPr algn="l" marL="902463" indent="-300821" lvl="2">
              <a:lnSpc>
                <a:spcPts val="2926"/>
              </a:lnSpc>
              <a:spcBef>
                <a:spcPct val="0"/>
              </a:spcBef>
              <a:buFont typeface="Arial"/>
              <a:buChar char="⚬"/>
            </a:pPr>
            <a:r>
              <a:rPr lang="en-US" sz="2090" strike="noStrike" u="none">
                <a:solidFill>
                  <a:srgbClr val="00000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S</a:t>
            </a:r>
            <a:r>
              <a:rPr lang="en-US" sz="2090" strike="noStrike" u="none">
                <a:solidFill>
                  <a:srgbClr val="00000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caling factor</a:t>
            </a: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variable is contained in the .env file, set to default to 3600 * 24.</a:t>
            </a:r>
          </a:p>
          <a:p>
            <a:pPr algn="l" marL="902463" indent="-300821" lvl="2">
              <a:lnSpc>
                <a:spcPts val="2926"/>
              </a:lnSpc>
              <a:spcBef>
                <a:spcPct val="0"/>
              </a:spcBef>
              <a:buFont typeface="Arial"/>
              <a:buChar char="⚬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Producer s</a:t>
            </a: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leeps for a second between each day’s tuples.</a:t>
            </a:r>
          </a:p>
          <a:p>
            <a:pPr algn="l" marL="902463" indent="-300821" lvl="2">
              <a:lnSpc>
                <a:spcPts val="2926"/>
              </a:lnSpc>
              <a:spcBef>
                <a:spcPct val="0"/>
              </a:spcBef>
              <a:buFont typeface="Arial"/>
              <a:buChar char="⚬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Emits the tuples within a day in a single burst.</a:t>
            </a:r>
          </a:p>
          <a:p>
            <a:pPr algn="l" marL="902463" indent="-300821" lvl="2">
              <a:lnSpc>
                <a:spcPts val="2926"/>
              </a:lnSpc>
              <a:spcBef>
                <a:spcPct val="0"/>
              </a:spcBef>
              <a:buFont typeface="Arial"/>
              <a:buChar char="⚬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Since the dataset only reports the day of the events, the actual time between tuples within a day cannot be inferred.</a:t>
            </a:r>
          </a:p>
          <a:p>
            <a:pPr algn="l" marL="902463" indent="-300821" lvl="2">
              <a:lnSpc>
                <a:spcPts val="2926"/>
              </a:lnSpc>
              <a:spcBef>
                <a:spcPct val="0"/>
              </a:spcBef>
              <a:buFont typeface="Arial"/>
              <a:buChar char="⚬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 solution to this is optionally waiting for a </a:t>
            </a:r>
            <a:r>
              <a:rPr lang="en-US" sz="2090" strike="noStrike" u="none">
                <a:solidFill>
                  <a:srgbClr val="00000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randomized time</a:t>
            </a: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between each tuple (between [0, 0.05]s). </a:t>
            </a:r>
          </a:p>
          <a:p>
            <a:pPr algn="l">
              <a:lnSpc>
                <a:spcPts val="2926"/>
              </a:lnSpc>
              <a:spcBef>
                <a:spcPct val="0"/>
              </a:spcBef>
            </a:pPr>
            <a:r>
              <a:rPr lang="en-US" sz="209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Field Filtering: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Date, Serial number, Model, Failure, Vault ID, S9 power on hours, S194 temperature celsius</a:t>
            </a:r>
          </a:p>
          <a:p>
            <a:pPr algn="l">
              <a:lnSpc>
                <a:spcPts val="2926"/>
              </a:lnSpc>
              <a:spcBef>
                <a:spcPct val="0"/>
              </a:spcBef>
            </a:pPr>
            <a:r>
              <a:rPr lang="en-US" sz="209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 Processing: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Converts CSV rows to JSON with ad-hoc formats for fields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Publishes records to Kafka (</a:t>
            </a:r>
            <a:r>
              <a:rPr lang="en-US" sz="2090" strike="noStrike" u="none">
                <a:solidFill>
                  <a:srgbClr val="00000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hdd_events </a:t>
            </a: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topic)</a:t>
            </a:r>
          </a:p>
          <a:p>
            <a:pPr algn="l" marL="451232" indent="-225616" lvl="1">
              <a:lnSpc>
                <a:spcPts val="2926"/>
              </a:lnSpc>
              <a:spcBef>
                <a:spcPct val="0"/>
              </a:spcBef>
              <a:buFont typeface="Arial"/>
              <a:buChar char="•"/>
            </a:pPr>
            <a:r>
              <a:rPr lang="en-US" sz="2090" strike="noStrike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Outputs a final “dummy” record (timestamp: 2023-04-24T00:00:00.000000)</a:t>
            </a:r>
          </a:p>
          <a:p>
            <a:pPr algn="l">
              <a:lnSpc>
                <a:spcPts val="2926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568434" y="1277842"/>
            <a:ext cx="639392" cy="616141"/>
          </a:xfrm>
          <a:custGeom>
            <a:avLst/>
            <a:gdLst/>
            <a:ahLst/>
            <a:cxnLst/>
            <a:rect r="r" b="b" t="t" l="l"/>
            <a:pathLst>
              <a:path h="616141" w="639392">
                <a:moveTo>
                  <a:pt x="0" y="0"/>
                </a:moveTo>
                <a:lnTo>
                  <a:pt x="639392" y="0"/>
                </a:lnTo>
                <a:lnTo>
                  <a:pt x="639392" y="616141"/>
                </a:lnTo>
                <a:lnTo>
                  <a:pt x="0" y="6161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-7320947" y="-238151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1" y="0"/>
                </a:lnTo>
                <a:lnTo>
                  <a:pt x="12389411" y="10763302"/>
                </a:lnTo>
                <a:lnTo>
                  <a:pt x="0" y="107633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36297" y="1932113"/>
            <a:ext cx="7921837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Query 1 - overview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36297" y="3071864"/>
            <a:ext cx="6993192" cy="4442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Q1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Objectives: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For vaults with IDs between 1000 and 1020: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Calculate number of events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Compute average temperature (field: temperature_s194_Celsius)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Compute standard deviation of temperature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Time Windows: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1 day (event time)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3 days (event time)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From the beginning of the dataset (23 days)</a:t>
            </a:r>
          </a:p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1958133" y="2080810"/>
            <a:ext cx="538179" cy="685182"/>
          </a:xfrm>
          <a:custGeom>
            <a:avLst/>
            <a:gdLst/>
            <a:ahLst/>
            <a:cxnLst/>
            <a:rect r="r" b="b" t="t" l="l"/>
            <a:pathLst>
              <a:path h="685182" w="538179">
                <a:moveTo>
                  <a:pt x="0" y="0"/>
                </a:moveTo>
                <a:lnTo>
                  <a:pt x="538180" y="0"/>
                </a:lnTo>
                <a:lnTo>
                  <a:pt x="538180" y="685182"/>
                </a:lnTo>
                <a:lnTo>
                  <a:pt x="0" y="6851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-6194706" y="-7759944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2" y="0"/>
                </a:lnTo>
                <a:lnTo>
                  <a:pt x="12389412" y="10763301"/>
                </a:lnTo>
                <a:lnTo>
                  <a:pt x="0" y="107633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958133" y="2080810"/>
            <a:ext cx="538179" cy="685182"/>
          </a:xfrm>
          <a:custGeom>
            <a:avLst/>
            <a:gdLst/>
            <a:ahLst/>
            <a:cxnLst/>
            <a:rect r="r" b="b" t="t" l="l"/>
            <a:pathLst>
              <a:path h="685182" w="538179">
                <a:moveTo>
                  <a:pt x="0" y="0"/>
                </a:moveTo>
                <a:lnTo>
                  <a:pt x="538180" y="0"/>
                </a:lnTo>
                <a:lnTo>
                  <a:pt x="538180" y="685182"/>
                </a:lnTo>
                <a:lnTo>
                  <a:pt x="0" y="6851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943492" y="4983247"/>
            <a:ext cx="1496857" cy="1499246"/>
            <a:chOff x="0" y="0"/>
            <a:chExt cx="857605" cy="85897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4B33E8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Timestamp and watermark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84794" y="4983247"/>
            <a:ext cx="1496857" cy="1499246"/>
            <a:chOff x="0" y="0"/>
            <a:chExt cx="857605" cy="85897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0CC0D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Source</a:t>
              </a:r>
            </a:p>
          </p:txBody>
        </p:sp>
      </p:grpSp>
      <p:sp>
        <p:nvSpPr>
          <p:cNvPr name="AutoShape 10" id="10"/>
          <p:cNvSpPr/>
          <p:nvPr/>
        </p:nvSpPr>
        <p:spPr>
          <a:xfrm>
            <a:off x="2481651" y="5732869"/>
            <a:ext cx="461841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4897549" y="4983247"/>
            <a:ext cx="1496857" cy="1499246"/>
            <a:chOff x="0" y="0"/>
            <a:chExt cx="857605" cy="85897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Filter</a:t>
              </a:r>
            </a:p>
          </p:txBody>
        </p:sp>
      </p:grpSp>
      <p:sp>
        <p:nvSpPr>
          <p:cNvPr name="AutoShape 14" id="14"/>
          <p:cNvSpPr/>
          <p:nvPr/>
        </p:nvSpPr>
        <p:spPr>
          <a:xfrm>
            <a:off x="4440349" y="5732869"/>
            <a:ext cx="4572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5" id="15"/>
          <p:cNvGrpSpPr/>
          <p:nvPr/>
        </p:nvGrpSpPr>
        <p:grpSpPr>
          <a:xfrm rot="0">
            <a:off x="6851606" y="4983247"/>
            <a:ext cx="1496857" cy="1499246"/>
            <a:chOff x="0" y="0"/>
            <a:chExt cx="857605" cy="85897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Map</a:t>
              </a:r>
            </a:p>
          </p:txBody>
        </p:sp>
      </p:grpSp>
      <p:sp>
        <p:nvSpPr>
          <p:cNvPr name="AutoShape 18" id="18"/>
          <p:cNvSpPr/>
          <p:nvPr/>
        </p:nvSpPr>
        <p:spPr>
          <a:xfrm>
            <a:off x="6394406" y="5732869"/>
            <a:ext cx="4572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9" id="19"/>
          <p:cNvGrpSpPr/>
          <p:nvPr/>
        </p:nvGrpSpPr>
        <p:grpSpPr>
          <a:xfrm rot="0">
            <a:off x="8805662" y="4983247"/>
            <a:ext cx="1496857" cy="1499246"/>
            <a:chOff x="0" y="0"/>
            <a:chExt cx="857605" cy="85897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Key_By</a:t>
              </a:r>
            </a:p>
          </p:txBody>
        </p:sp>
      </p:grpSp>
      <p:sp>
        <p:nvSpPr>
          <p:cNvPr name="AutoShape 22" id="22"/>
          <p:cNvSpPr/>
          <p:nvPr/>
        </p:nvSpPr>
        <p:spPr>
          <a:xfrm>
            <a:off x="8348462" y="5732869"/>
            <a:ext cx="4572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3" id="23"/>
          <p:cNvGrpSpPr/>
          <p:nvPr/>
        </p:nvGrpSpPr>
        <p:grpSpPr>
          <a:xfrm rot="0">
            <a:off x="16721121" y="5144259"/>
            <a:ext cx="1496857" cy="1499246"/>
            <a:chOff x="0" y="0"/>
            <a:chExt cx="857605" cy="85897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0CC0D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Sink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1958133" y="3280970"/>
            <a:ext cx="1496857" cy="1499246"/>
            <a:chOff x="0" y="0"/>
            <a:chExt cx="857605" cy="85897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AggregateFunction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2020325" y="4983247"/>
            <a:ext cx="1496857" cy="1499246"/>
            <a:chOff x="0" y="0"/>
            <a:chExt cx="857605" cy="858974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AggregateFunction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1908862" y="7633528"/>
            <a:ext cx="1496857" cy="1499246"/>
            <a:chOff x="0" y="0"/>
            <a:chExt cx="857605" cy="858974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AggregateFunction</a:t>
              </a:r>
            </a:p>
          </p:txBody>
        </p:sp>
      </p:grpSp>
      <p:sp>
        <p:nvSpPr>
          <p:cNvPr name="AutoShape 35" id="35"/>
          <p:cNvSpPr/>
          <p:nvPr/>
        </p:nvSpPr>
        <p:spPr>
          <a:xfrm flipV="true">
            <a:off x="10302519" y="4030592"/>
            <a:ext cx="1655615" cy="170227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6" id="36"/>
          <p:cNvSpPr/>
          <p:nvPr/>
        </p:nvSpPr>
        <p:spPr>
          <a:xfrm>
            <a:off x="10302519" y="5732869"/>
            <a:ext cx="171780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7" id="37"/>
          <p:cNvSpPr/>
          <p:nvPr/>
        </p:nvSpPr>
        <p:spPr>
          <a:xfrm>
            <a:off x="10302519" y="5732869"/>
            <a:ext cx="1606343" cy="265028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8" id="38"/>
          <p:cNvGrpSpPr/>
          <p:nvPr/>
        </p:nvGrpSpPr>
        <p:grpSpPr>
          <a:xfrm rot="0">
            <a:off x="14533508" y="3280970"/>
            <a:ext cx="1496857" cy="1499246"/>
            <a:chOff x="0" y="0"/>
            <a:chExt cx="857605" cy="858974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Process</a:t>
              </a:r>
            </a:p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Window</a:t>
              </a:r>
            </a:p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Function</a:t>
              </a:r>
            </a:p>
          </p:txBody>
        </p:sp>
      </p:grpSp>
      <p:sp>
        <p:nvSpPr>
          <p:cNvPr name="AutoShape 41" id="41"/>
          <p:cNvSpPr/>
          <p:nvPr/>
        </p:nvSpPr>
        <p:spPr>
          <a:xfrm>
            <a:off x="13454990" y="4030592"/>
            <a:ext cx="1078518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42" id="42"/>
          <p:cNvGrpSpPr/>
          <p:nvPr/>
        </p:nvGrpSpPr>
        <p:grpSpPr>
          <a:xfrm rot="0">
            <a:off x="14533508" y="5115108"/>
            <a:ext cx="1496857" cy="1499246"/>
            <a:chOff x="0" y="0"/>
            <a:chExt cx="857605" cy="858974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Process</a:t>
              </a:r>
            </a:p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Window</a:t>
              </a:r>
            </a:p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Function</a:t>
              </a: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4533508" y="6947728"/>
            <a:ext cx="1496857" cy="1499246"/>
            <a:chOff x="0" y="0"/>
            <a:chExt cx="857605" cy="858974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57605" cy="858974"/>
            </a:xfrm>
            <a:custGeom>
              <a:avLst/>
              <a:gdLst/>
              <a:ahLst/>
              <a:cxnLst/>
              <a:rect r="r" b="b" t="t" l="l"/>
              <a:pathLst>
                <a:path h="858974" w="857605">
                  <a:moveTo>
                    <a:pt x="428802" y="0"/>
                  </a:moveTo>
                  <a:cubicBezTo>
                    <a:pt x="191981" y="0"/>
                    <a:pt x="0" y="192288"/>
                    <a:pt x="0" y="429487"/>
                  </a:cubicBezTo>
                  <a:cubicBezTo>
                    <a:pt x="0" y="666686"/>
                    <a:pt x="191981" y="858974"/>
                    <a:pt x="428802" y="858974"/>
                  </a:cubicBezTo>
                  <a:cubicBezTo>
                    <a:pt x="665624" y="858974"/>
                    <a:pt x="857605" y="666686"/>
                    <a:pt x="857605" y="429487"/>
                  </a:cubicBezTo>
                  <a:cubicBezTo>
                    <a:pt x="857605" y="192288"/>
                    <a:pt x="665624" y="0"/>
                    <a:pt x="428802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80400" y="51954"/>
              <a:ext cx="696804" cy="726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Process</a:t>
              </a:r>
            </a:p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Window</a:t>
              </a:r>
            </a:p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Function</a:t>
              </a:r>
            </a:p>
          </p:txBody>
        </p:sp>
      </p:grpSp>
      <p:sp>
        <p:nvSpPr>
          <p:cNvPr name="AutoShape 48" id="48"/>
          <p:cNvSpPr/>
          <p:nvPr/>
        </p:nvSpPr>
        <p:spPr>
          <a:xfrm>
            <a:off x="13454990" y="5845680"/>
            <a:ext cx="1078518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9" id="49"/>
          <p:cNvSpPr/>
          <p:nvPr/>
        </p:nvSpPr>
        <p:spPr>
          <a:xfrm flipV="true">
            <a:off x="13405718" y="7697351"/>
            <a:ext cx="1127789" cy="68580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0" id="50"/>
          <p:cNvSpPr/>
          <p:nvPr/>
        </p:nvSpPr>
        <p:spPr>
          <a:xfrm>
            <a:off x="16030701" y="5883777"/>
            <a:ext cx="690420" cy="1010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1" id="51"/>
          <p:cNvSpPr/>
          <p:nvPr/>
        </p:nvSpPr>
        <p:spPr>
          <a:xfrm flipV="true">
            <a:off x="16030364" y="5893881"/>
            <a:ext cx="690757" cy="180347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2" id="52"/>
          <p:cNvSpPr/>
          <p:nvPr/>
        </p:nvSpPr>
        <p:spPr>
          <a:xfrm>
            <a:off x="16030364" y="4030592"/>
            <a:ext cx="690757" cy="186328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53" id="53"/>
          <p:cNvGrpSpPr/>
          <p:nvPr/>
        </p:nvGrpSpPr>
        <p:grpSpPr>
          <a:xfrm rot="0">
            <a:off x="10351790" y="4467966"/>
            <a:ext cx="1557072" cy="881674"/>
            <a:chOff x="0" y="0"/>
            <a:chExt cx="410093" cy="232211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410093" cy="232211"/>
            </a:xfrm>
            <a:custGeom>
              <a:avLst/>
              <a:gdLst/>
              <a:ahLst/>
              <a:cxnLst/>
              <a:rect r="r" b="b" t="t" l="l"/>
              <a:pathLst>
                <a:path h="232211" w="410093">
                  <a:moveTo>
                    <a:pt x="0" y="0"/>
                  </a:moveTo>
                  <a:lnTo>
                    <a:pt x="410093" y="0"/>
                  </a:lnTo>
                  <a:lnTo>
                    <a:pt x="410093" y="232211"/>
                  </a:lnTo>
                  <a:lnTo>
                    <a:pt x="0" y="232211"/>
                  </a:lnTo>
                  <a:close/>
                </a:path>
              </a:pathLst>
            </a:custGeom>
            <a:solidFill>
              <a:srgbClr val="CB6CE6"/>
            </a:solidFill>
          </p:spPr>
        </p:sp>
        <p:sp>
          <p:nvSpPr>
            <p:cNvPr name="TextBox 55" id="55"/>
            <p:cNvSpPr txBox="true"/>
            <p:nvPr/>
          </p:nvSpPr>
          <p:spPr>
            <a:xfrm>
              <a:off x="0" y="-28575"/>
              <a:ext cx="410093" cy="2607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window</a:t>
              </a:r>
            </a:p>
            <a:p>
              <a:pPr algn="ctr">
                <a:lnSpc>
                  <a:spcPts val="2090"/>
                </a:lnSpc>
              </a:pPr>
              <a:r>
                <a:rPr lang="en-US" sz="1493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TumblingEventTimeWindows</a:t>
              </a:r>
            </a:p>
          </p:txBody>
        </p:sp>
      </p:grpSp>
      <p:sp>
        <p:nvSpPr>
          <p:cNvPr name="TextBox 56" id="56"/>
          <p:cNvSpPr txBox="true"/>
          <p:nvPr/>
        </p:nvSpPr>
        <p:spPr>
          <a:xfrm rot="0">
            <a:off x="4036297" y="1932113"/>
            <a:ext cx="7921837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Query 1 - schema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109633" y="6614929"/>
            <a:ext cx="1247180" cy="24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Kafka Source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2655621" y="6680944"/>
            <a:ext cx="2072600" cy="504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Assign Timestamps and Watermarks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4955833" y="6595963"/>
            <a:ext cx="1438573" cy="504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Filter Vault IDs (1000-1020)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6320596" y="4201182"/>
            <a:ext cx="2558876" cy="504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Map to Row (date, vault_id, s194_temperature_celsius)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8909646" y="6614929"/>
            <a:ext cx="1442145" cy="24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Key By vault_id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11771890" y="9323274"/>
            <a:ext cx="1993727" cy="504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Aggregate Temperature Stats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4419575" y="8494599"/>
            <a:ext cx="1724722" cy="504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Calculate Mean, Variance, Std Dev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16971198" y="4751640"/>
            <a:ext cx="996702" cy="24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  <a:spcBef>
                <a:spcPct val="0"/>
              </a:spcBef>
            </a:pPr>
            <a:r>
              <a:rPr lang="en-US" sz="1493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Kafka Sink</a:t>
            </a:r>
          </a:p>
        </p:txBody>
      </p:sp>
      <p:sp>
        <p:nvSpPr>
          <p:cNvPr name="TextBox 65" id="65"/>
          <p:cNvSpPr txBox="true"/>
          <p:nvPr/>
        </p:nvSpPr>
        <p:spPr>
          <a:xfrm rot="5400000">
            <a:off x="12425426" y="6810760"/>
            <a:ext cx="62894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...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-7320947" y="-238151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1" y="0"/>
                </a:lnTo>
                <a:lnTo>
                  <a:pt x="12389411" y="10763302"/>
                </a:lnTo>
                <a:lnTo>
                  <a:pt x="0" y="107633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36297" y="1932113"/>
            <a:ext cx="8406128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Query 1 - Steps(1-6)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36297" y="3071864"/>
            <a:ext cx="14668516" cy="815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Sour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ce: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KafkaConsumer reads tuples from hdd_events topic using Row_Named type in deserialization schema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Timestamp and Watermark: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Custom TimestampAssigner converts date to milliseconds.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Watermark strategy set as </a:t>
            </a:r>
            <a:r>
              <a:rPr lang="en-US" sz="20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for_monotonous_timestamps()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Filter: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Retain records with vault ID between 1000 and 1020.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Map: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Select required fields: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Date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Vault ID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S194 temperature Celsius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5.Key By: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Key stream by </a:t>
            </a:r>
            <a:r>
              <a:rPr lang="en-US" sz="20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vault_id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6.Windows: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Apply </a:t>
            </a:r>
            <a:r>
              <a:rPr lang="en-US" sz="20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TumblingEventTimeWindows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1 day window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3 days window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23 days window (beginning of dataset)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</a:p>
          <a:p>
            <a:pPr algn="l">
              <a:lnSpc>
                <a:spcPts val="293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305039" y="2080810"/>
            <a:ext cx="538179" cy="685182"/>
          </a:xfrm>
          <a:custGeom>
            <a:avLst/>
            <a:gdLst/>
            <a:ahLst/>
            <a:cxnLst/>
            <a:rect r="r" b="b" t="t" l="l"/>
            <a:pathLst>
              <a:path h="685182" w="538179">
                <a:moveTo>
                  <a:pt x="0" y="0"/>
                </a:moveTo>
                <a:lnTo>
                  <a:pt x="538179" y="0"/>
                </a:lnTo>
                <a:lnTo>
                  <a:pt x="538179" y="685182"/>
                </a:lnTo>
                <a:lnTo>
                  <a:pt x="0" y="6851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-7320947" y="-238151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1" y="0"/>
                </a:lnTo>
                <a:lnTo>
                  <a:pt x="12389411" y="10763302"/>
                </a:lnTo>
                <a:lnTo>
                  <a:pt x="0" y="107633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36297" y="1932113"/>
            <a:ext cx="8406128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Query 1 - Steps(7-9)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36297" y="3071864"/>
            <a:ext cx="10476891" cy="6671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7.</a:t>
            </a: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AggregateFunction: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Compute count, mean, and standard deviation in real-time using Welford algorithm: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Acc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umulator: (count, mean, M2)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update()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Function: Updates count, mean, and M2 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for new v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alues.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get_result()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 Function: Returns the computed accumulator.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merge() </a:t>
            </a: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Function: Merges two accumulators using Chan’s method.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8.ProcessWindowFunction: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Apply finalize() to compute standard deviation.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Compute square root of variance for standard deviation.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Add timestamp from the beginning of the window.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Return a Row: (ts, vault_id, count, mean, stddev).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strike="noStrike" u="non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9.Sink: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Route results to specific KafkaProducer for each window length.</a:t>
            </a:r>
          </a:p>
          <a:p>
            <a:pPr algn="l" marL="903924" indent="-301308" lvl="2">
              <a:lnSpc>
                <a:spcPts val="2930"/>
              </a:lnSpc>
              <a:spcBef>
                <a:spcPct val="0"/>
              </a:spcBef>
              <a:buFont typeface="Arial"/>
              <a:buChar char="⚬"/>
            </a:pPr>
            <a:r>
              <a:rPr lang="en-US" sz="2093" strike="noStrike" u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Send results to respective Kafka topics for consumer reading.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305039" y="2080810"/>
            <a:ext cx="538179" cy="685182"/>
          </a:xfrm>
          <a:custGeom>
            <a:avLst/>
            <a:gdLst/>
            <a:ahLst/>
            <a:cxnLst/>
            <a:rect r="r" b="b" t="t" l="l"/>
            <a:pathLst>
              <a:path h="685182" w="538179">
                <a:moveTo>
                  <a:pt x="0" y="0"/>
                </a:moveTo>
                <a:lnTo>
                  <a:pt x="538179" y="0"/>
                </a:lnTo>
                <a:lnTo>
                  <a:pt x="538179" y="685182"/>
                </a:lnTo>
                <a:lnTo>
                  <a:pt x="0" y="6851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-7320947" y="-238151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1" y="0"/>
                </a:lnTo>
                <a:lnTo>
                  <a:pt x="12389411" y="10763302"/>
                </a:lnTo>
                <a:lnTo>
                  <a:pt x="0" y="107633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541267" y="3574476"/>
            <a:ext cx="7205467" cy="6164310"/>
          </a:xfrm>
          <a:custGeom>
            <a:avLst/>
            <a:gdLst/>
            <a:ahLst/>
            <a:cxnLst/>
            <a:rect r="r" b="b" t="t" l="l"/>
            <a:pathLst>
              <a:path h="6164310" w="7205467">
                <a:moveTo>
                  <a:pt x="0" y="0"/>
                </a:moveTo>
                <a:lnTo>
                  <a:pt x="7205466" y="0"/>
                </a:lnTo>
                <a:lnTo>
                  <a:pt x="7205466" y="6164310"/>
                </a:lnTo>
                <a:lnTo>
                  <a:pt x="0" y="61643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036297" y="1932113"/>
            <a:ext cx="8406128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Query 1 - DAG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121166" y="2080810"/>
            <a:ext cx="538179" cy="685182"/>
          </a:xfrm>
          <a:custGeom>
            <a:avLst/>
            <a:gdLst/>
            <a:ahLst/>
            <a:cxnLst/>
            <a:rect r="r" b="b" t="t" l="l"/>
            <a:pathLst>
              <a:path h="685182" w="538179">
                <a:moveTo>
                  <a:pt x="0" y="0"/>
                </a:moveTo>
                <a:lnTo>
                  <a:pt x="538179" y="0"/>
                </a:lnTo>
                <a:lnTo>
                  <a:pt x="538179" y="685182"/>
                </a:lnTo>
                <a:lnTo>
                  <a:pt x="0" y="6851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DAGKX4pY0Js</dc:identifier>
  <dcterms:modified xsi:type="dcterms:W3CDTF">2011-08-01T06:04:30Z</dcterms:modified>
  <cp:revision>1</cp:revision>
  <dc:title>SABD: Project 2 presentation</dc:title>
</cp:coreProperties>
</file>

<file path=docProps/thumbnail.jpeg>
</file>